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60"/>
  </p:notesMasterIdLst>
  <p:sldIdLst>
    <p:sldId id="319" r:id="rId2"/>
    <p:sldId id="257" r:id="rId3"/>
    <p:sldId id="258" r:id="rId4"/>
    <p:sldId id="312" r:id="rId5"/>
    <p:sldId id="313" r:id="rId6"/>
    <p:sldId id="315" r:id="rId7"/>
    <p:sldId id="259" r:id="rId8"/>
    <p:sldId id="260" r:id="rId9"/>
    <p:sldId id="262" r:id="rId10"/>
    <p:sldId id="265" r:id="rId11"/>
    <p:sldId id="267" r:id="rId12"/>
    <p:sldId id="263" r:id="rId13"/>
    <p:sldId id="264" r:id="rId14"/>
    <p:sldId id="266" r:id="rId15"/>
    <p:sldId id="268" r:id="rId16"/>
    <p:sldId id="285" r:id="rId17"/>
    <p:sldId id="284" r:id="rId18"/>
    <p:sldId id="269" r:id="rId19"/>
    <p:sldId id="270" r:id="rId20"/>
    <p:sldId id="271" r:id="rId21"/>
    <p:sldId id="276" r:id="rId22"/>
    <p:sldId id="277" r:id="rId23"/>
    <p:sldId id="278" r:id="rId24"/>
    <p:sldId id="273" r:id="rId25"/>
    <p:sldId id="274" r:id="rId26"/>
    <p:sldId id="275" r:id="rId27"/>
    <p:sldId id="279" r:id="rId28"/>
    <p:sldId id="280" r:id="rId29"/>
    <p:sldId id="281" r:id="rId30"/>
    <p:sldId id="282" r:id="rId31"/>
    <p:sldId id="290" r:id="rId32"/>
    <p:sldId id="292" r:id="rId33"/>
    <p:sldId id="291" r:id="rId34"/>
    <p:sldId id="293" r:id="rId35"/>
    <p:sldId id="294" r:id="rId36"/>
    <p:sldId id="295" r:id="rId37"/>
    <p:sldId id="296" r:id="rId38"/>
    <p:sldId id="297" r:id="rId39"/>
    <p:sldId id="298" r:id="rId40"/>
    <p:sldId id="299" r:id="rId41"/>
    <p:sldId id="300" r:id="rId42"/>
    <p:sldId id="301" r:id="rId43"/>
    <p:sldId id="303" r:id="rId44"/>
    <p:sldId id="302" r:id="rId45"/>
    <p:sldId id="304" r:id="rId46"/>
    <p:sldId id="305" r:id="rId47"/>
    <p:sldId id="306" r:id="rId48"/>
    <p:sldId id="307" r:id="rId49"/>
    <p:sldId id="308" r:id="rId50"/>
    <p:sldId id="309" r:id="rId51"/>
    <p:sldId id="310" r:id="rId52"/>
    <p:sldId id="311" r:id="rId53"/>
    <p:sldId id="283" r:id="rId54"/>
    <p:sldId id="286" r:id="rId55"/>
    <p:sldId id="287" r:id="rId56"/>
    <p:sldId id="288" r:id="rId57"/>
    <p:sldId id="316" r:id="rId58"/>
    <p:sldId id="31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CFF33"/>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451" autoAdjust="0"/>
  </p:normalViewPr>
  <p:slideViewPr>
    <p:cSldViewPr snapToGrid="0">
      <p:cViewPr varScale="1">
        <p:scale>
          <a:sx n="62" d="100"/>
          <a:sy n="62" d="100"/>
        </p:scale>
        <p:origin x="10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A68C1-26E5-4C4D-883E-443DE253166F}"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D1246-FB18-4D86-866C-588F5EE9AE98}" type="slidenum">
              <a:rPr lang="en-US" smtClean="0"/>
              <a:t>‹#›</a:t>
            </a:fld>
            <a:endParaRPr lang="en-US"/>
          </a:p>
        </p:txBody>
      </p:sp>
    </p:spTree>
    <p:extLst>
      <p:ext uri="{BB962C8B-B14F-4D97-AF65-F5344CB8AC3E}">
        <p14:creationId xmlns:p14="http://schemas.microsoft.com/office/powerpoint/2010/main" val="303495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2</a:t>
            </a:fld>
            <a:endParaRPr lang="en-US"/>
          </a:p>
        </p:txBody>
      </p:sp>
    </p:spTree>
    <p:extLst>
      <p:ext uri="{BB962C8B-B14F-4D97-AF65-F5344CB8AC3E}">
        <p14:creationId xmlns:p14="http://schemas.microsoft.com/office/powerpoint/2010/main" val="362496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case: two separate variables</a:t>
            </a:r>
          </a:p>
        </p:txBody>
      </p:sp>
      <p:sp>
        <p:nvSpPr>
          <p:cNvPr id="4" name="Slide Number Placeholder 3"/>
          <p:cNvSpPr>
            <a:spLocks noGrp="1"/>
          </p:cNvSpPr>
          <p:nvPr>
            <p:ph type="sldNum" sz="quarter" idx="5"/>
          </p:nvPr>
        </p:nvSpPr>
        <p:spPr/>
        <p:txBody>
          <a:bodyPr/>
          <a:lstStyle/>
          <a:p>
            <a:fld id="{1E7D1246-FB18-4D86-866C-588F5EE9AE98}" type="slidenum">
              <a:rPr lang="en-US" smtClean="0"/>
              <a:t>16</a:t>
            </a:fld>
            <a:endParaRPr lang="en-US"/>
          </a:p>
        </p:txBody>
      </p:sp>
    </p:spTree>
    <p:extLst>
      <p:ext uri="{BB962C8B-B14F-4D97-AF65-F5344CB8AC3E}">
        <p14:creationId xmlns:p14="http://schemas.microsoft.com/office/powerpoint/2010/main" val="74783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code before the two last lines then run the complete code</a:t>
            </a:r>
          </a:p>
        </p:txBody>
      </p:sp>
      <p:sp>
        <p:nvSpPr>
          <p:cNvPr id="4" name="Slide Number Placeholder 3"/>
          <p:cNvSpPr>
            <a:spLocks noGrp="1"/>
          </p:cNvSpPr>
          <p:nvPr>
            <p:ph type="sldNum" sz="quarter" idx="5"/>
          </p:nvPr>
        </p:nvSpPr>
        <p:spPr/>
        <p:txBody>
          <a:bodyPr/>
          <a:lstStyle/>
          <a:p>
            <a:fld id="{1E7D1246-FB18-4D86-866C-588F5EE9AE98}" type="slidenum">
              <a:rPr lang="en-US" smtClean="0"/>
              <a:t>17</a:t>
            </a:fld>
            <a:endParaRPr lang="en-US"/>
          </a:p>
        </p:txBody>
      </p:sp>
    </p:spTree>
    <p:extLst>
      <p:ext uri="{BB962C8B-B14F-4D97-AF65-F5344CB8AC3E}">
        <p14:creationId xmlns:p14="http://schemas.microsoft.com/office/powerpoint/2010/main" val="192343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Let us drop the Nas and arrange ‘</a:t>
            </a:r>
            <a:r>
              <a:rPr lang="fr-FR" dirty="0" err="1"/>
              <a:t>vore</a:t>
            </a:r>
            <a:r>
              <a:rPr lang="fr-FR" dirty="0"/>
              <a:t>’ by count.</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18</a:t>
            </a:fld>
            <a:endParaRPr lang="en-US"/>
          </a:p>
        </p:txBody>
      </p:sp>
    </p:spTree>
    <p:extLst>
      <p:ext uri="{BB962C8B-B14F-4D97-AF65-F5344CB8AC3E}">
        <p14:creationId xmlns:p14="http://schemas.microsoft.com/office/powerpoint/2010/main" val="383003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specific when dropping NAs!! do not drop </a:t>
            </a:r>
            <a:r>
              <a:rPr lang="en-US" dirty="0" err="1"/>
              <a:t>na</a:t>
            </a:r>
            <a:r>
              <a:rPr lang="en-US" dirty="0"/>
              <a:t> from all the data because then you might remove too much data. See </a:t>
            </a:r>
          </a:p>
          <a:p>
            <a:r>
              <a:rPr lang="en-US" dirty="0"/>
              <a:t>#the following ex., for example the count of the "</a:t>
            </a:r>
            <a:r>
              <a:rPr lang="en-US" dirty="0" err="1"/>
              <a:t>herbi</a:t>
            </a:r>
            <a:r>
              <a:rPr lang="en-US" dirty="0"/>
              <a:t>" category has dropped from more than 30 to just 10.</a:t>
            </a:r>
          </a:p>
          <a:p>
            <a:r>
              <a:rPr lang="en-US" dirty="0"/>
              <a:t>#look below at the </a:t>
            </a:r>
            <a:r>
              <a:rPr lang="en-US" dirty="0" err="1"/>
              <a:t>nbre</a:t>
            </a:r>
            <a:r>
              <a:rPr lang="en-US" dirty="0"/>
              <a:t> of </a:t>
            </a:r>
            <a:r>
              <a:rPr lang="en-US" dirty="0" err="1"/>
              <a:t>raws</a:t>
            </a:r>
            <a:r>
              <a:rPr lang="en-US" dirty="0"/>
              <a:t> that contain missing data: more than 60 cases!</a:t>
            </a:r>
          </a:p>
        </p:txBody>
      </p:sp>
      <p:sp>
        <p:nvSpPr>
          <p:cNvPr id="4" name="Slide Number Placeholder 3"/>
          <p:cNvSpPr>
            <a:spLocks noGrp="1"/>
          </p:cNvSpPr>
          <p:nvPr>
            <p:ph type="sldNum" sz="quarter" idx="5"/>
          </p:nvPr>
        </p:nvSpPr>
        <p:spPr/>
        <p:txBody>
          <a:bodyPr/>
          <a:lstStyle/>
          <a:p>
            <a:fld id="{1E7D1246-FB18-4D86-866C-588F5EE9AE98}" type="slidenum">
              <a:rPr lang="en-US" smtClean="0"/>
              <a:t>19</a:t>
            </a:fld>
            <a:endParaRPr lang="en-US"/>
          </a:p>
        </p:txBody>
      </p:sp>
    </p:spTree>
    <p:extLst>
      <p:ext uri="{BB962C8B-B14F-4D97-AF65-F5344CB8AC3E}">
        <p14:creationId xmlns:p14="http://schemas.microsoft.com/office/powerpoint/2010/main" val="14805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omit big mammals such as elephants and whales.</a:t>
            </a:r>
          </a:p>
        </p:txBody>
      </p:sp>
      <p:sp>
        <p:nvSpPr>
          <p:cNvPr id="4" name="Slide Number Placeholder 3"/>
          <p:cNvSpPr>
            <a:spLocks noGrp="1"/>
          </p:cNvSpPr>
          <p:nvPr>
            <p:ph type="sldNum" sz="quarter" idx="5"/>
          </p:nvPr>
        </p:nvSpPr>
        <p:spPr/>
        <p:txBody>
          <a:bodyPr/>
          <a:lstStyle/>
          <a:p>
            <a:fld id="{1E7D1246-FB18-4D86-866C-588F5EE9AE98}" type="slidenum">
              <a:rPr lang="en-US" smtClean="0"/>
              <a:t>22</a:t>
            </a:fld>
            <a:endParaRPr lang="en-US"/>
          </a:p>
        </p:txBody>
      </p:sp>
    </p:spTree>
    <p:extLst>
      <p:ext uri="{BB962C8B-B14F-4D97-AF65-F5344CB8AC3E}">
        <p14:creationId xmlns:p14="http://schemas.microsoft.com/office/powerpoint/2010/main" val="267605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var.   The colors show that the omnivores tend to have heavier brains </a:t>
            </a:r>
          </a:p>
        </p:txBody>
      </p:sp>
      <p:sp>
        <p:nvSpPr>
          <p:cNvPr id="4" name="Slide Number Placeholder 3"/>
          <p:cNvSpPr>
            <a:spLocks noGrp="1"/>
          </p:cNvSpPr>
          <p:nvPr>
            <p:ph type="sldNum" sz="quarter" idx="5"/>
          </p:nvPr>
        </p:nvSpPr>
        <p:spPr/>
        <p:txBody>
          <a:bodyPr/>
          <a:lstStyle/>
          <a:p>
            <a:fld id="{1E7D1246-FB18-4D86-866C-588F5EE9AE98}" type="slidenum">
              <a:rPr lang="en-US" smtClean="0"/>
              <a:t>23</a:t>
            </a:fld>
            <a:endParaRPr lang="en-US"/>
          </a:p>
        </p:txBody>
      </p:sp>
    </p:spTree>
    <p:extLst>
      <p:ext uri="{BB962C8B-B14F-4D97-AF65-F5344CB8AC3E}">
        <p14:creationId xmlns:p14="http://schemas.microsoft.com/office/powerpoint/2010/main" val="188620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box contains 50% of data, the whisker 1.5 the length of </a:t>
            </a:r>
            <a:r>
              <a:rPr lang="en-US" dirty="0" err="1"/>
              <a:t>th</a:t>
            </a:r>
            <a:r>
              <a:rPr lang="en-US" dirty="0"/>
              <a:t> box and the out layers are beyond </a:t>
            </a:r>
          </a:p>
        </p:txBody>
      </p:sp>
      <p:sp>
        <p:nvSpPr>
          <p:cNvPr id="4" name="Slide Number Placeholder 3"/>
          <p:cNvSpPr>
            <a:spLocks noGrp="1"/>
          </p:cNvSpPr>
          <p:nvPr>
            <p:ph type="sldNum" sz="quarter" idx="5"/>
          </p:nvPr>
        </p:nvSpPr>
        <p:spPr/>
        <p:txBody>
          <a:bodyPr/>
          <a:lstStyle/>
          <a:p>
            <a:fld id="{1E7D1246-FB18-4D86-866C-588F5EE9AE98}" type="slidenum">
              <a:rPr lang="en-US" smtClean="0"/>
              <a:t>28</a:t>
            </a:fld>
            <a:endParaRPr lang="en-US"/>
          </a:p>
        </p:txBody>
      </p:sp>
    </p:spTree>
    <p:extLst>
      <p:ext uri="{BB962C8B-B14F-4D97-AF65-F5344CB8AC3E}">
        <p14:creationId xmlns:p14="http://schemas.microsoft.com/office/powerpoint/2010/main" val="91603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another </a:t>
            </a:r>
            <a:r>
              <a:rPr lang="en-US" dirty="0" err="1"/>
              <a:t>wau</a:t>
            </a:r>
            <a:r>
              <a:rPr lang="en-US" dirty="0"/>
              <a:t> of comparison let now put all the </a:t>
            </a:r>
            <a:r>
              <a:rPr lang="en-US" dirty="0" err="1"/>
              <a:t>vore</a:t>
            </a:r>
            <a:r>
              <a:rPr lang="en-US" dirty="0"/>
              <a:t> on one graph/</a:t>
            </a:r>
          </a:p>
        </p:txBody>
      </p:sp>
      <p:sp>
        <p:nvSpPr>
          <p:cNvPr id="4" name="Slide Number Placeholder 3"/>
          <p:cNvSpPr>
            <a:spLocks noGrp="1"/>
          </p:cNvSpPr>
          <p:nvPr>
            <p:ph type="sldNum" sz="quarter" idx="5"/>
          </p:nvPr>
        </p:nvSpPr>
        <p:spPr/>
        <p:txBody>
          <a:bodyPr/>
          <a:lstStyle/>
          <a:p>
            <a:fld id="{1E7D1246-FB18-4D86-866C-588F5EE9AE98}" type="slidenum">
              <a:rPr lang="en-US" smtClean="0"/>
              <a:t>29</a:t>
            </a:fld>
            <a:endParaRPr lang="en-US"/>
          </a:p>
        </p:txBody>
      </p:sp>
    </p:spTree>
    <p:extLst>
      <p:ext uri="{BB962C8B-B14F-4D97-AF65-F5344CB8AC3E}">
        <p14:creationId xmlns:p14="http://schemas.microsoft.com/office/powerpoint/2010/main" val="84427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Uncomment to see the different results.</a:t>
            </a:r>
          </a:p>
        </p:txBody>
      </p:sp>
      <p:sp>
        <p:nvSpPr>
          <p:cNvPr id="4" name="Slide Number Placeholder 3"/>
          <p:cNvSpPr>
            <a:spLocks noGrp="1"/>
          </p:cNvSpPr>
          <p:nvPr>
            <p:ph type="sldNum" sz="quarter" idx="5"/>
          </p:nvPr>
        </p:nvSpPr>
        <p:spPr/>
        <p:txBody>
          <a:bodyPr/>
          <a:lstStyle/>
          <a:p>
            <a:fld id="{1E7D1246-FB18-4D86-866C-588F5EE9AE98}" type="slidenum">
              <a:rPr lang="en-US" smtClean="0"/>
              <a:t>30</a:t>
            </a:fld>
            <a:endParaRPr lang="en-US"/>
          </a:p>
        </p:txBody>
      </p:sp>
    </p:spTree>
    <p:extLst>
      <p:ext uri="{BB962C8B-B14F-4D97-AF65-F5344CB8AC3E}">
        <p14:creationId xmlns:p14="http://schemas.microsoft.com/office/powerpoint/2010/main" val="392538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Line in R: 1392</a:t>
            </a:r>
          </a:p>
          <a:p>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33</a:t>
            </a:fld>
            <a:endParaRPr lang="en-US"/>
          </a:p>
        </p:txBody>
      </p:sp>
    </p:spTree>
    <p:extLst>
      <p:ext uri="{BB962C8B-B14F-4D97-AF65-F5344CB8AC3E}">
        <p14:creationId xmlns:p14="http://schemas.microsoft.com/office/powerpoint/2010/main" val="377217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gg: grammar of graphics</a:t>
            </a:r>
          </a:p>
          <a:p>
            <a:r>
              <a:rPr lang="en-US" dirty="0"/>
              <a:t>Source: </a:t>
            </a:r>
            <a:r>
              <a:rPr lang="en-US" b="1" dirty="0">
                <a:effectLst>
                  <a:outerShdw blurRad="38100" dist="38100" dir="2700000" algn="tl">
                    <a:srgbClr val="000000">
                      <a:alpha val="43137"/>
                    </a:srgbClr>
                  </a:outerShdw>
                </a:effectLst>
              </a:rPr>
              <a:t>THOMAS LIN PEDERSEN</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7</a:t>
            </a:fld>
            <a:endParaRPr lang="en-US"/>
          </a:p>
        </p:txBody>
      </p:sp>
    </p:spTree>
    <p:extLst>
      <p:ext uri="{BB962C8B-B14F-4D97-AF65-F5344CB8AC3E}">
        <p14:creationId xmlns:p14="http://schemas.microsoft.com/office/powerpoint/2010/main" val="77089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34</a:t>
            </a:fld>
            <a:endParaRPr lang="en-US"/>
          </a:p>
        </p:txBody>
      </p:sp>
    </p:spTree>
    <p:extLst>
      <p:ext uri="{BB962C8B-B14F-4D97-AF65-F5344CB8AC3E}">
        <p14:creationId xmlns:p14="http://schemas.microsoft.com/office/powerpoint/2010/main" val="136575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1411</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35</a:t>
            </a:fld>
            <a:endParaRPr lang="en-US"/>
          </a:p>
        </p:txBody>
      </p:sp>
    </p:spTree>
    <p:extLst>
      <p:ext uri="{BB962C8B-B14F-4D97-AF65-F5344CB8AC3E}">
        <p14:creationId xmlns:p14="http://schemas.microsoft.com/office/powerpoint/2010/main" val="1131945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geom_density_2d(): another way to separate two groups of points==============================</a:t>
            </a:r>
          </a:p>
          <a:p>
            <a:r>
              <a:rPr lang="en-US" dirty="0"/>
              <a:t>  # Layers are stacked in the order of code appearance; to see that, try </a:t>
            </a:r>
          </a:p>
          <a:p>
            <a:r>
              <a:rPr lang="en-US" dirty="0"/>
              <a:t>  #starting by the geom_density_2d.</a:t>
            </a:r>
          </a:p>
        </p:txBody>
      </p:sp>
      <p:sp>
        <p:nvSpPr>
          <p:cNvPr id="4" name="Slide Number Placeholder 3"/>
          <p:cNvSpPr>
            <a:spLocks noGrp="1"/>
          </p:cNvSpPr>
          <p:nvPr>
            <p:ph type="sldNum" sz="quarter" idx="5"/>
          </p:nvPr>
        </p:nvSpPr>
        <p:spPr/>
        <p:txBody>
          <a:bodyPr/>
          <a:lstStyle/>
          <a:p>
            <a:fld id="{1E7D1246-FB18-4D86-866C-588F5EE9AE98}" type="slidenum">
              <a:rPr lang="en-US" smtClean="0"/>
              <a:t>37</a:t>
            </a:fld>
            <a:endParaRPr lang="en-US"/>
          </a:p>
        </p:txBody>
      </p:sp>
    </p:spTree>
    <p:extLst>
      <p:ext uri="{BB962C8B-B14F-4D97-AF65-F5344CB8AC3E}">
        <p14:creationId xmlns:p14="http://schemas.microsoft.com/office/powerpoint/2010/main" val="87695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set </a:t>
            </a:r>
            <a:r>
              <a:rPr lang="en-US" dirty="0" err="1"/>
              <a:t>sthg</a:t>
            </a:r>
            <a:r>
              <a:rPr lang="en-US" dirty="0"/>
              <a:t> put it outside the </a:t>
            </a:r>
            <a:r>
              <a:rPr lang="en-US" dirty="0" err="1"/>
              <a:t>aes</a:t>
            </a:r>
            <a:r>
              <a:rPr lang="en-US" dirty="0"/>
              <a:t>()</a:t>
            </a:r>
          </a:p>
        </p:txBody>
      </p:sp>
      <p:sp>
        <p:nvSpPr>
          <p:cNvPr id="4" name="Slide Number Placeholder 3"/>
          <p:cNvSpPr>
            <a:spLocks noGrp="1"/>
          </p:cNvSpPr>
          <p:nvPr>
            <p:ph type="sldNum" sz="quarter" idx="5"/>
          </p:nvPr>
        </p:nvSpPr>
        <p:spPr/>
        <p:txBody>
          <a:bodyPr/>
          <a:lstStyle/>
          <a:p>
            <a:fld id="{1E7D1246-FB18-4D86-866C-588F5EE9AE98}" type="slidenum">
              <a:rPr lang="en-US" smtClean="0"/>
              <a:t>39</a:t>
            </a:fld>
            <a:endParaRPr lang="en-US"/>
          </a:p>
        </p:txBody>
      </p:sp>
    </p:spTree>
    <p:extLst>
      <p:ext uri="{BB962C8B-B14F-4D97-AF65-F5344CB8AC3E}">
        <p14:creationId xmlns:p14="http://schemas.microsoft.com/office/powerpoint/2010/main" val="2525629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use : position = dodge + you can also use fill instead of color for better appearance:</a:t>
            </a:r>
          </a:p>
        </p:txBody>
      </p:sp>
      <p:sp>
        <p:nvSpPr>
          <p:cNvPr id="4" name="Slide Number Placeholder 3"/>
          <p:cNvSpPr>
            <a:spLocks noGrp="1"/>
          </p:cNvSpPr>
          <p:nvPr>
            <p:ph type="sldNum" sz="quarter" idx="5"/>
          </p:nvPr>
        </p:nvSpPr>
        <p:spPr/>
        <p:txBody>
          <a:bodyPr/>
          <a:lstStyle/>
          <a:p>
            <a:fld id="{1E7D1246-FB18-4D86-866C-588F5EE9AE98}" type="slidenum">
              <a:rPr lang="en-US" smtClean="0"/>
              <a:t>42</a:t>
            </a:fld>
            <a:endParaRPr lang="en-US"/>
          </a:p>
        </p:txBody>
      </p:sp>
    </p:spTree>
    <p:extLst>
      <p:ext uri="{BB962C8B-B14F-4D97-AF65-F5344CB8AC3E}">
        <p14:creationId xmlns:p14="http://schemas.microsoft.com/office/powerpoint/2010/main" val="3358554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 want the percentage instead of count?</a:t>
            </a:r>
          </a:p>
        </p:txBody>
      </p:sp>
      <p:sp>
        <p:nvSpPr>
          <p:cNvPr id="4" name="Slide Number Placeholder 3"/>
          <p:cNvSpPr>
            <a:spLocks noGrp="1"/>
          </p:cNvSpPr>
          <p:nvPr>
            <p:ph type="sldNum" sz="quarter" idx="5"/>
          </p:nvPr>
        </p:nvSpPr>
        <p:spPr/>
        <p:txBody>
          <a:bodyPr/>
          <a:lstStyle/>
          <a:p>
            <a:fld id="{1E7D1246-FB18-4D86-866C-588F5EE9AE98}" type="slidenum">
              <a:rPr lang="en-US" smtClean="0"/>
              <a:t>45</a:t>
            </a:fld>
            <a:endParaRPr lang="en-US"/>
          </a:p>
        </p:txBody>
      </p:sp>
    </p:spTree>
    <p:extLst>
      <p:ext uri="{BB962C8B-B14F-4D97-AF65-F5344CB8AC3E}">
        <p14:creationId xmlns:p14="http://schemas.microsoft.com/office/powerpoint/2010/main" val="39956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function is </a:t>
            </a:r>
            <a:r>
              <a:rPr lang="en-US" dirty="0" err="1"/>
              <a:t>coord_trans</a:t>
            </a:r>
            <a:r>
              <a:rPr lang="en-US" dirty="0"/>
              <a:t>(y='log'), but ???</a:t>
            </a:r>
          </a:p>
        </p:txBody>
      </p:sp>
      <p:sp>
        <p:nvSpPr>
          <p:cNvPr id="4" name="Slide Number Placeholder 3"/>
          <p:cNvSpPr>
            <a:spLocks noGrp="1"/>
          </p:cNvSpPr>
          <p:nvPr>
            <p:ph type="sldNum" sz="quarter" idx="5"/>
          </p:nvPr>
        </p:nvSpPr>
        <p:spPr/>
        <p:txBody>
          <a:bodyPr/>
          <a:lstStyle/>
          <a:p>
            <a:fld id="{1E7D1246-FB18-4D86-866C-588F5EE9AE98}" type="slidenum">
              <a:rPr lang="en-US" smtClean="0"/>
              <a:t>48</a:t>
            </a:fld>
            <a:endParaRPr lang="en-US"/>
          </a:p>
        </p:txBody>
      </p:sp>
    </p:spTree>
    <p:extLst>
      <p:ext uri="{BB962C8B-B14F-4D97-AF65-F5344CB8AC3E}">
        <p14:creationId xmlns:p14="http://schemas.microsoft.com/office/powerpoint/2010/main" val="260537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 then  drop the last bracket and uncomment the next line to scale the y axes</a:t>
            </a:r>
          </a:p>
          <a:p>
            <a:r>
              <a:rPr lang="en-US" dirty="0"/>
              <a:t> </a:t>
            </a:r>
          </a:p>
        </p:txBody>
      </p:sp>
      <p:sp>
        <p:nvSpPr>
          <p:cNvPr id="4" name="Slide Number Placeholder 3"/>
          <p:cNvSpPr>
            <a:spLocks noGrp="1"/>
          </p:cNvSpPr>
          <p:nvPr>
            <p:ph type="sldNum" sz="quarter" idx="5"/>
          </p:nvPr>
        </p:nvSpPr>
        <p:spPr/>
        <p:txBody>
          <a:bodyPr/>
          <a:lstStyle/>
          <a:p>
            <a:fld id="{1E7D1246-FB18-4D86-866C-588F5EE9AE98}" type="slidenum">
              <a:rPr lang="en-US" smtClean="0"/>
              <a:t>49</a:t>
            </a:fld>
            <a:endParaRPr lang="en-US"/>
          </a:p>
        </p:txBody>
      </p:sp>
    </p:spTree>
    <p:extLst>
      <p:ext uri="{BB962C8B-B14F-4D97-AF65-F5344CB8AC3E}">
        <p14:creationId xmlns:p14="http://schemas.microsoft.com/office/powerpoint/2010/main" val="1550083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classes are not </a:t>
            </a:r>
            <a:r>
              <a:rPr lang="fr-FR" dirty="0" err="1"/>
              <a:t>well</a:t>
            </a:r>
            <a:r>
              <a:rPr lang="fr-FR" dirty="0"/>
              <a:t> </a:t>
            </a:r>
            <a:r>
              <a:rPr lang="fr-FR" dirty="0" err="1"/>
              <a:t>separated</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50</a:t>
            </a:fld>
            <a:endParaRPr lang="en-US"/>
          </a:p>
        </p:txBody>
      </p:sp>
    </p:spTree>
    <p:extLst>
      <p:ext uri="{BB962C8B-B14F-4D97-AF65-F5344CB8AC3E}">
        <p14:creationId xmlns:p14="http://schemas.microsoft.com/office/powerpoint/2010/main" val="238486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 quick </a:t>
            </a:r>
            <a:r>
              <a:rPr lang="fr-FR" dirty="0" err="1"/>
              <a:t>example</a:t>
            </a:r>
            <a:r>
              <a:rPr lang="fr-FR" dirty="0"/>
              <a:t>: BOD    The </a:t>
            </a:r>
            <a:r>
              <a:rPr lang="fr-FR" dirty="0" err="1"/>
              <a:t>three</a:t>
            </a:r>
            <a:r>
              <a:rPr lang="fr-FR" dirty="0"/>
              <a:t> </a:t>
            </a:r>
            <a:r>
              <a:rPr lang="fr-FR" dirty="0" err="1"/>
              <a:t>most</a:t>
            </a:r>
            <a:r>
              <a:rPr lang="fr-FR" dirty="0"/>
              <a:t> important </a:t>
            </a:r>
            <a:r>
              <a:rPr lang="fr-FR" dirty="0" err="1"/>
              <a:t>parameters</a:t>
            </a:r>
            <a:r>
              <a:rPr lang="fr-FR" dirty="0"/>
              <a:t>.</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8</a:t>
            </a:fld>
            <a:endParaRPr lang="en-US"/>
          </a:p>
        </p:txBody>
      </p:sp>
    </p:spTree>
    <p:extLst>
      <p:ext uri="{BB962C8B-B14F-4D97-AF65-F5344CB8AC3E}">
        <p14:creationId xmlns:p14="http://schemas.microsoft.com/office/powerpoint/2010/main" val="266703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Another</a:t>
            </a:r>
            <a:r>
              <a:rPr lang="fr-FR" dirty="0"/>
              <a:t> simple </a:t>
            </a:r>
            <a:r>
              <a:rPr lang="fr-FR" dirty="0" err="1"/>
              <a:t>example</a:t>
            </a:r>
            <a:r>
              <a:rPr lang="fr-FR" dirty="0"/>
              <a:t>, but the </a:t>
            </a:r>
            <a:r>
              <a:rPr lang="fr-FR" dirty="0" err="1"/>
              <a:t>existance</a:t>
            </a:r>
            <a:r>
              <a:rPr lang="fr-FR" dirty="0"/>
              <a:t> of a </a:t>
            </a:r>
            <a:r>
              <a:rPr lang="fr-FR" dirty="0" err="1"/>
              <a:t>cathegoric</a:t>
            </a:r>
            <a:r>
              <a:rPr lang="fr-FR" dirty="0"/>
              <a:t> var </a:t>
            </a:r>
            <a:r>
              <a:rPr lang="fr-FR" dirty="0" err="1"/>
              <a:t>allows</a:t>
            </a:r>
            <a:r>
              <a:rPr lang="fr-FR" dirty="0"/>
              <a:t> us to </a:t>
            </a:r>
            <a:r>
              <a:rPr lang="fr-FR" dirty="0" err="1"/>
              <a:t>add</a:t>
            </a:r>
            <a:r>
              <a:rPr lang="fr-FR" dirty="0"/>
              <a:t> </a:t>
            </a:r>
            <a:r>
              <a:rPr lang="fr-FR" dirty="0" err="1"/>
              <a:t>some</a:t>
            </a:r>
            <a:r>
              <a:rPr lang="fr-FR" dirty="0"/>
              <a:t> manipulation : </a:t>
            </a:r>
            <a:r>
              <a:rPr lang="fr-FR" dirty="0" err="1"/>
              <a:t>filter</a:t>
            </a:r>
            <a:r>
              <a:rPr lang="fr-FR" dirty="0"/>
              <a:t>() + </a:t>
            </a:r>
            <a:r>
              <a:rPr lang="fr-FR" dirty="0" err="1"/>
              <a:t>facet_wrap</a:t>
            </a:r>
            <a:r>
              <a:rPr lang="fr-FR" dirty="0"/>
              <a:t> to compare the </a:t>
            </a:r>
            <a:r>
              <a:rPr lang="fr-FR" dirty="0" err="1"/>
              <a:t>tree</a:t>
            </a:r>
            <a:r>
              <a:rPr lang="fr-FR" dirty="0"/>
              <a:t>-types.</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9</a:t>
            </a:fld>
            <a:endParaRPr lang="en-US"/>
          </a:p>
        </p:txBody>
      </p:sp>
    </p:spTree>
    <p:extLst>
      <p:ext uri="{BB962C8B-B14F-4D97-AF65-F5344CB8AC3E}">
        <p14:creationId xmlns:p14="http://schemas.microsoft.com/office/powerpoint/2010/main" val="277541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if the correlation differs according to the type of tree. The difference is not clear enough, so let us omit the faceting and compare the types in the same plot.</a:t>
            </a:r>
          </a:p>
        </p:txBody>
      </p:sp>
      <p:sp>
        <p:nvSpPr>
          <p:cNvPr id="4" name="Slide Number Placeholder 3"/>
          <p:cNvSpPr>
            <a:spLocks noGrp="1"/>
          </p:cNvSpPr>
          <p:nvPr>
            <p:ph type="sldNum" sz="quarter" idx="5"/>
          </p:nvPr>
        </p:nvSpPr>
        <p:spPr/>
        <p:txBody>
          <a:bodyPr/>
          <a:lstStyle/>
          <a:p>
            <a:fld id="{1E7D1246-FB18-4D86-866C-588F5EE9AE98}" type="slidenum">
              <a:rPr lang="en-US" smtClean="0"/>
              <a:t>10</a:t>
            </a:fld>
            <a:endParaRPr lang="en-US"/>
          </a:p>
        </p:txBody>
      </p:sp>
    </p:spTree>
    <p:extLst>
      <p:ext uri="{BB962C8B-B14F-4D97-AF65-F5344CB8AC3E}">
        <p14:creationId xmlns:p14="http://schemas.microsoft.com/office/powerpoint/2010/main" val="275738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We</a:t>
            </a:r>
            <a:r>
              <a:rPr lang="fr-FR" dirty="0"/>
              <a:t> omit the </a:t>
            </a:r>
            <a:r>
              <a:rPr lang="fr-FR" dirty="0" err="1"/>
              <a:t>facetting</a:t>
            </a:r>
            <a:r>
              <a:rPr lang="fr-FR" dirty="0"/>
              <a:t> and compare the types by </a:t>
            </a:r>
            <a:r>
              <a:rPr lang="fr-FR" dirty="0" err="1"/>
              <a:t>adding</a:t>
            </a:r>
            <a:r>
              <a:rPr lang="fr-FR" dirty="0"/>
              <a:t> a new </a:t>
            </a:r>
            <a:r>
              <a:rPr lang="fr-FR" dirty="0" err="1"/>
              <a:t>aesthetic</a:t>
            </a:r>
            <a:r>
              <a:rPr lang="fr-FR" dirty="0"/>
              <a:t>: the </a:t>
            </a:r>
            <a:r>
              <a:rPr lang="fr-FR" dirty="0" err="1"/>
              <a:t>colour</a:t>
            </a:r>
            <a:r>
              <a:rPr lang="fr-FR" dirty="0"/>
              <a:t>.</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11</a:t>
            </a:fld>
            <a:endParaRPr lang="en-US"/>
          </a:p>
        </p:txBody>
      </p:sp>
    </p:spTree>
    <p:extLst>
      <p:ext uri="{BB962C8B-B14F-4D97-AF65-F5344CB8AC3E}">
        <p14:creationId xmlns:p14="http://schemas.microsoft.com/office/powerpoint/2010/main" val="226682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Economic</a:t>
            </a:r>
            <a:r>
              <a:rPr lang="fr-FR" dirty="0"/>
              <a:t> </a:t>
            </a:r>
            <a:r>
              <a:rPr lang="fr-FR" dirty="0" err="1"/>
              <a:t>example</a:t>
            </a:r>
            <a:r>
              <a:rPr lang="fr-FR" dirty="0"/>
              <a:t> </a:t>
            </a:r>
            <a:r>
              <a:rPr lang="fr-FR" dirty="0" err="1"/>
              <a:t>with</a:t>
            </a:r>
            <a:r>
              <a:rPr lang="fr-FR" dirty="0"/>
              <a:t> </a:t>
            </a:r>
            <a:r>
              <a:rPr lang="fr-FR" dirty="0" err="1"/>
              <a:t>gapminder</a:t>
            </a:r>
            <a:r>
              <a:rPr lang="fr-FR" dirty="0"/>
              <a:t>. (</a:t>
            </a:r>
            <a:r>
              <a:rPr lang="fr-FR" dirty="0" err="1"/>
              <a:t>other</a:t>
            </a:r>
            <a:r>
              <a:rPr lang="fr-FR" dirty="0"/>
              <a:t> </a:t>
            </a:r>
            <a:r>
              <a:rPr lang="fr-FR" dirty="0" err="1"/>
              <a:t>filtering</a:t>
            </a:r>
            <a:r>
              <a:rPr lang="fr-FR" dirty="0"/>
              <a:t>): It </a:t>
            </a:r>
            <a:r>
              <a:rPr lang="fr-FR" dirty="0" err="1"/>
              <a:t>is</a:t>
            </a:r>
            <a:r>
              <a:rPr lang="fr-FR" dirty="0"/>
              <a:t> </a:t>
            </a:r>
            <a:r>
              <a:rPr lang="fr-FR" dirty="0" err="1"/>
              <a:t>clear</a:t>
            </a:r>
            <a:r>
              <a:rPr lang="fr-FR" dirty="0"/>
              <a:t> </a:t>
            </a:r>
            <a:r>
              <a:rPr lang="fr-FR" dirty="0" err="1"/>
              <a:t>that</a:t>
            </a:r>
            <a:r>
              <a:rPr lang="fr-FR" dirty="0"/>
              <a:t> </a:t>
            </a:r>
            <a:r>
              <a:rPr lang="fr-FR" dirty="0" err="1"/>
              <a:t>we</a:t>
            </a:r>
            <a:r>
              <a:rPr lang="fr-FR" dirty="0"/>
              <a:t> </a:t>
            </a:r>
            <a:r>
              <a:rPr lang="fr-FR" dirty="0" err="1"/>
              <a:t>need</a:t>
            </a:r>
            <a:r>
              <a:rPr lang="fr-FR" dirty="0"/>
              <a:t> to </a:t>
            </a:r>
            <a:r>
              <a:rPr lang="fr-FR" dirty="0" err="1"/>
              <a:t>distinguich</a:t>
            </a:r>
            <a:r>
              <a:rPr lang="fr-FR" dirty="0"/>
              <a:t> </a:t>
            </a:r>
            <a:r>
              <a:rPr lang="fr-FR" dirty="0" err="1"/>
              <a:t>between</a:t>
            </a:r>
            <a:r>
              <a:rPr lang="fr-FR" dirty="0"/>
              <a:t> the </a:t>
            </a:r>
            <a:r>
              <a:rPr lang="fr-FR" dirty="0" err="1"/>
              <a:t>two</a:t>
            </a:r>
            <a:r>
              <a:rPr lang="fr-FR" dirty="0"/>
              <a:t> populations: </a:t>
            </a:r>
            <a:r>
              <a:rPr lang="fr-FR" dirty="0" err="1"/>
              <a:t>African</a:t>
            </a:r>
            <a:r>
              <a:rPr lang="fr-FR" dirty="0"/>
              <a:t> and </a:t>
            </a:r>
            <a:r>
              <a:rPr lang="fr-FR" dirty="0" err="1"/>
              <a:t>European</a:t>
            </a:r>
            <a:r>
              <a:rPr lang="fr-FR" dirty="0"/>
              <a:t> countries,  </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12</a:t>
            </a:fld>
            <a:endParaRPr lang="en-US"/>
          </a:p>
        </p:txBody>
      </p:sp>
    </p:spTree>
    <p:extLst>
      <p:ext uri="{BB962C8B-B14F-4D97-AF65-F5344CB8AC3E}">
        <p14:creationId xmlns:p14="http://schemas.microsoft.com/office/powerpoint/2010/main" val="337355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One line, multiple </a:t>
            </a:r>
            <a:r>
              <a:rPr lang="fr-FR" dirty="0" err="1"/>
              <a:t>lines</a:t>
            </a:r>
            <a:r>
              <a:rPr lang="fr-FR" dirty="0"/>
              <a:t>.</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14</a:t>
            </a:fld>
            <a:endParaRPr lang="en-US"/>
          </a:p>
        </p:txBody>
      </p:sp>
    </p:spTree>
    <p:extLst>
      <p:ext uri="{BB962C8B-B14F-4D97-AF65-F5344CB8AC3E}">
        <p14:creationId xmlns:p14="http://schemas.microsoft.com/office/powerpoint/2010/main" val="52834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We</a:t>
            </a:r>
            <a:r>
              <a:rPr lang="fr-FR" dirty="0"/>
              <a:t> can </a:t>
            </a:r>
            <a:r>
              <a:rPr lang="fr-FR" dirty="0" err="1"/>
              <a:t>obtain</a:t>
            </a:r>
            <a:r>
              <a:rPr lang="fr-FR" dirty="0"/>
              <a:t> multiple </a:t>
            </a:r>
            <a:r>
              <a:rPr lang="fr-FR" dirty="0" err="1"/>
              <a:t>lines</a:t>
            </a:r>
            <a:r>
              <a:rPr lang="fr-FR" dirty="0"/>
              <a:t> to compare types by </a:t>
            </a:r>
            <a:r>
              <a:rPr lang="fr-FR" dirty="0" err="1"/>
              <a:t>adding</a:t>
            </a:r>
            <a:r>
              <a:rPr lang="fr-FR" dirty="0"/>
              <a:t> an </a:t>
            </a:r>
            <a:r>
              <a:rPr lang="fr-FR" dirty="0" err="1"/>
              <a:t>aes</a:t>
            </a:r>
            <a:r>
              <a:rPr lang="fr-FR" dirty="0"/>
              <a:t> in </a:t>
            </a:r>
            <a:r>
              <a:rPr lang="fr-FR" dirty="0" err="1"/>
              <a:t>ggplot</a:t>
            </a:r>
            <a:r>
              <a:rPr lang="fr-FR" dirty="0"/>
              <a:t>.</a:t>
            </a:r>
            <a:endParaRPr lang="en-US" dirty="0"/>
          </a:p>
        </p:txBody>
      </p:sp>
      <p:sp>
        <p:nvSpPr>
          <p:cNvPr id="4" name="Slide Number Placeholder 3"/>
          <p:cNvSpPr>
            <a:spLocks noGrp="1"/>
          </p:cNvSpPr>
          <p:nvPr>
            <p:ph type="sldNum" sz="quarter" idx="5"/>
          </p:nvPr>
        </p:nvSpPr>
        <p:spPr/>
        <p:txBody>
          <a:bodyPr/>
          <a:lstStyle/>
          <a:p>
            <a:fld id="{1E7D1246-FB18-4D86-866C-588F5EE9AE98}" type="slidenum">
              <a:rPr lang="en-US" smtClean="0"/>
              <a:t>15</a:t>
            </a:fld>
            <a:endParaRPr lang="en-US"/>
          </a:p>
        </p:txBody>
      </p:sp>
    </p:spTree>
    <p:extLst>
      <p:ext uri="{BB962C8B-B14F-4D97-AF65-F5344CB8AC3E}">
        <p14:creationId xmlns:p14="http://schemas.microsoft.com/office/powerpoint/2010/main" val="115259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project.org/help.html" TargetMode="External"/><Relationship Id="rId2" Type="http://schemas.openxmlformats.org/officeDocument/2006/relationships/hyperlink" Target="https://teacherscollege.screenstepslive.com/a/1112493-functions-in-r-studio" TargetMode="External"/><Relationship Id="rId1" Type="http://schemas.openxmlformats.org/officeDocument/2006/relationships/slideLayout" Target="../slideLayouts/slideLayout2.xml"/><Relationship Id="rId4" Type="http://schemas.openxmlformats.org/officeDocument/2006/relationships/hyperlink" Target="https://cran.r-project.org/manuals.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pPr algn="r" rtl="1"/>
            <a:r>
              <a:rPr lang="ar-DZ" dirty="0">
                <a:solidFill>
                  <a:srgbClr val="FFFFFF"/>
                </a:solidFill>
              </a:rPr>
              <a:t>مقدمة عن </a:t>
            </a:r>
            <a:r>
              <a:rPr lang="fr-FR" cap="none" dirty="0">
                <a:solidFill>
                  <a:srgbClr val="FFFFFF"/>
                </a:solidFill>
              </a:rPr>
              <a:t>ggplot</a:t>
            </a:r>
            <a:r>
              <a:rPr lang="fr-FR" dirty="0">
                <a:solidFill>
                  <a:srgbClr val="FFFFFF"/>
                </a:solidFill>
              </a:rPr>
              <a:t>2</a:t>
            </a:r>
            <a:r>
              <a:rPr lang="ar-DZ" dirty="0">
                <a:solidFill>
                  <a:srgbClr val="FFFFFF"/>
                </a:solidFill>
              </a:rPr>
              <a:t> في </a:t>
            </a:r>
            <a:r>
              <a:rPr lang="fr-FR" dirty="0" err="1">
                <a:solidFill>
                  <a:srgbClr val="FFFFFF"/>
                </a:solidFill>
              </a:rPr>
              <a:t>Rs</a:t>
            </a:r>
            <a:r>
              <a:rPr lang="fr-FR" cap="none" dirty="0" err="1">
                <a:solidFill>
                  <a:srgbClr val="FFFFFF"/>
                </a:solidFill>
              </a:rPr>
              <a:t>tudio</a:t>
            </a:r>
            <a:r>
              <a:rPr lang="ar-DZ" cap="none" dirty="0">
                <a:solidFill>
                  <a:srgbClr val="FFFFFF"/>
                </a:solidFill>
              </a:rPr>
              <a:t>: </a:t>
            </a:r>
            <a:r>
              <a:rPr lang="ar-DZ" dirty="0">
                <a:solidFill>
                  <a:srgbClr val="FFFFFF"/>
                </a:solidFill>
              </a:rPr>
              <a:t>خطوة خطوة. </a:t>
            </a:r>
          </a:p>
          <a:p>
            <a:pPr algn="r" rtl="1"/>
            <a:r>
              <a:rPr lang="ar-DZ" dirty="0">
                <a:solidFill>
                  <a:srgbClr val="FFFFFF"/>
                </a:solidFill>
              </a:rPr>
              <a:t>صالح بوعبد الله</a:t>
            </a:r>
            <a:endParaRPr lang="en-US" dirty="0">
              <a:solidFill>
                <a:srgbClr val="FFFFFF"/>
              </a:solidFill>
            </a:endParaRPr>
          </a:p>
        </p:txBody>
      </p:sp>
      <p:sp>
        <p:nvSpPr>
          <p:cNvPr id="5" name="Title 4">
            <a:extLst>
              <a:ext uri="{FF2B5EF4-FFF2-40B4-BE49-F238E27FC236}">
                <a16:creationId xmlns:a16="http://schemas.microsoft.com/office/drawing/2014/main" id="{7F8C36C1-129D-8A9B-F521-14AC30CD8512}"/>
              </a:ext>
            </a:extLst>
          </p:cNvPr>
          <p:cNvSpPr>
            <a:spLocks noGrp="1"/>
          </p:cNvSpPr>
          <p:nvPr>
            <p:ph type="ctrTitle"/>
          </p:nvPr>
        </p:nvSpPr>
        <p:spPr/>
        <p:txBody>
          <a:bodyPr>
            <a:normAutofit/>
          </a:bodyPr>
          <a:lstStyle/>
          <a:p>
            <a:r>
              <a:rPr lang="ar-DZ" sz="23900" dirty="0">
                <a:latin typeface="Aldhabi" panose="01000000000000000000" pitchFamily="2" charset="-78"/>
                <a:cs typeface="Aldhabi" panose="01000000000000000000" pitchFamily="2" charset="-78"/>
              </a:rPr>
              <a:t>بسم الله الرحمن الرحيم</a:t>
            </a:r>
            <a:endParaRPr lang="en-US" sz="16600" dirty="0"/>
          </a:p>
        </p:txBody>
      </p:sp>
    </p:spTree>
    <p:extLst>
      <p:ext uri="{BB962C8B-B14F-4D97-AF65-F5344CB8AC3E}">
        <p14:creationId xmlns:p14="http://schemas.microsoft.com/office/powerpoint/2010/main" val="12458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B4B9-520D-8504-066D-A5DDD3C56D6A}"/>
              </a:ext>
            </a:extLst>
          </p:cNvPr>
          <p:cNvSpPr>
            <a:spLocks noGrp="1"/>
          </p:cNvSpPr>
          <p:nvPr>
            <p:ph type="title"/>
          </p:nvPr>
        </p:nvSpPr>
        <p:spPr/>
        <p:txBody>
          <a:bodyPr/>
          <a:lstStyle/>
          <a:p>
            <a:r>
              <a:rPr lang="fr-FR" dirty="0" err="1"/>
              <a:t>Facet_wrap</a:t>
            </a:r>
            <a:br>
              <a:rPr lang="fr-FR" dirty="0"/>
            </a:br>
            <a:r>
              <a:rPr lang="fr-FR" sz="2800" dirty="0"/>
              <a:t>+</a:t>
            </a:r>
            <a:r>
              <a:rPr lang="en-US" sz="2800" dirty="0"/>
              <a:t>filter</a:t>
            </a:r>
            <a:endParaRPr lang="en-US" dirty="0"/>
          </a:p>
        </p:txBody>
      </p:sp>
      <p:pic>
        <p:nvPicPr>
          <p:cNvPr id="7" name="Content Placeholder 6">
            <a:extLst>
              <a:ext uri="{FF2B5EF4-FFF2-40B4-BE49-F238E27FC236}">
                <a16:creationId xmlns:a16="http://schemas.microsoft.com/office/drawing/2014/main" id="{70222398-3F6A-0D8F-E3C1-2262EA0D8603}"/>
              </a:ext>
            </a:extLst>
          </p:cNvPr>
          <p:cNvPicPr>
            <a:picLocks noGrp="1" noChangeAspect="1"/>
          </p:cNvPicPr>
          <p:nvPr>
            <p:ph idx="1"/>
          </p:nvPr>
        </p:nvPicPr>
        <p:blipFill>
          <a:blip r:embed="rId3"/>
          <a:stretch>
            <a:fillRect/>
          </a:stretch>
        </p:blipFill>
        <p:spPr>
          <a:xfrm>
            <a:off x="5796366" y="2166426"/>
            <a:ext cx="5359314" cy="3080752"/>
          </a:xfrm>
        </p:spPr>
      </p:pic>
      <p:sp>
        <p:nvSpPr>
          <p:cNvPr id="5" name="TextBox 4">
            <a:extLst>
              <a:ext uri="{FF2B5EF4-FFF2-40B4-BE49-F238E27FC236}">
                <a16:creationId xmlns:a16="http://schemas.microsoft.com/office/drawing/2014/main" id="{9BA4C089-0E65-83CA-145C-EC19599DED5D}"/>
              </a:ext>
            </a:extLst>
          </p:cNvPr>
          <p:cNvSpPr txBox="1"/>
          <p:nvPr/>
        </p:nvSpPr>
        <p:spPr>
          <a:xfrm>
            <a:off x="1298519" y="2166426"/>
            <a:ext cx="4797481" cy="2308324"/>
          </a:xfrm>
          <a:prstGeom prst="rect">
            <a:avLst/>
          </a:prstGeom>
          <a:noFill/>
        </p:spPr>
        <p:txBody>
          <a:bodyPr wrap="square" rtlCol="0">
            <a:spAutoFit/>
          </a:bodyPr>
          <a:lstStyle/>
          <a:p>
            <a:r>
              <a:rPr lang="en-US" sz="2400" dirty="0"/>
              <a:t>Orange %&gt;%</a:t>
            </a:r>
          </a:p>
          <a:p>
            <a:r>
              <a:rPr lang="en-US" sz="2400" dirty="0"/>
              <a:t>        filter(Tree!="2") %&gt;%    </a:t>
            </a:r>
            <a:r>
              <a:rPr lang="en-US" sz="2400" dirty="0" err="1"/>
              <a:t>ggplot</a:t>
            </a:r>
            <a:r>
              <a:rPr lang="en-US" sz="2400" dirty="0"/>
              <a:t>(</a:t>
            </a:r>
            <a:r>
              <a:rPr lang="en-US" sz="2400" dirty="0" err="1"/>
              <a:t>aes</a:t>
            </a:r>
            <a:r>
              <a:rPr lang="en-US" sz="2400" dirty="0"/>
              <a:t>(</a:t>
            </a:r>
            <a:r>
              <a:rPr lang="en-US" sz="2400" dirty="0" err="1"/>
              <a:t>age,circumference</a:t>
            </a:r>
            <a:r>
              <a:rPr lang="en-US" sz="2400" dirty="0"/>
              <a:t>))+</a:t>
            </a:r>
          </a:p>
          <a:p>
            <a:r>
              <a:rPr lang="en-US" sz="2400" dirty="0"/>
              <a:t>        </a:t>
            </a:r>
            <a:r>
              <a:rPr lang="en-US" sz="2400" dirty="0" err="1"/>
              <a:t>geom_point</a:t>
            </a:r>
            <a:r>
              <a:rPr lang="en-US" sz="2400" dirty="0"/>
              <a:t>()+</a:t>
            </a:r>
          </a:p>
          <a:p>
            <a:r>
              <a:rPr lang="en-US" sz="2400" dirty="0"/>
              <a:t>        </a:t>
            </a:r>
            <a:r>
              <a:rPr lang="en-US" sz="2400" dirty="0" err="1"/>
              <a:t>geom_smooth</a:t>
            </a:r>
            <a:r>
              <a:rPr lang="en-US" sz="2400" dirty="0"/>
              <a:t>(method=</a:t>
            </a:r>
            <a:r>
              <a:rPr lang="en-US" sz="2400" dirty="0" err="1"/>
              <a:t>lm</a:t>
            </a:r>
            <a:r>
              <a:rPr lang="en-US" sz="2400" dirty="0"/>
              <a:t>)+</a:t>
            </a:r>
          </a:p>
          <a:p>
            <a:r>
              <a:rPr lang="en-US" sz="2400" dirty="0"/>
              <a:t>        </a:t>
            </a:r>
            <a:r>
              <a:rPr lang="en-US" sz="2400" dirty="0" err="1"/>
              <a:t>facet_wrap</a:t>
            </a:r>
            <a:r>
              <a:rPr lang="en-US" sz="2400" dirty="0"/>
              <a:t>(~Tree)</a:t>
            </a:r>
          </a:p>
        </p:txBody>
      </p:sp>
    </p:spTree>
    <p:extLst>
      <p:ext uri="{BB962C8B-B14F-4D97-AF65-F5344CB8AC3E}">
        <p14:creationId xmlns:p14="http://schemas.microsoft.com/office/powerpoint/2010/main" val="332244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62BF-C018-95CC-884C-EFBCDCAC8F01}"/>
              </a:ext>
            </a:extLst>
          </p:cNvPr>
          <p:cNvSpPr>
            <a:spLocks noGrp="1"/>
          </p:cNvSpPr>
          <p:nvPr>
            <p:ph type="title"/>
          </p:nvPr>
        </p:nvSpPr>
        <p:spPr/>
        <p:txBody>
          <a:bodyPr>
            <a:normAutofit/>
          </a:bodyPr>
          <a:lstStyle/>
          <a:p>
            <a:r>
              <a:rPr lang="fr-FR" dirty="0" err="1"/>
              <a:t>Adding</a:t>
            </a:r>
            <a:r>
              <a:rPr lang="fr-FR" dirty="0"/>
              <a:t> an </a:t>
            </a:r>
            <a:r>
              <a:rPr lang="fr-FR" dirty="0" err="1"/>
              <a:t>aes</a:t>
            </a:r>
            <a:r>
              <a:rPr lang="fr-FR" dirty="0"/>
              <a:t>: the </a:t>
            </a:r>
            <a:r>
              <a:rPr lang="fr-FR" dirty="0" err="1"/>
              <a:t>colour</a:t>
            </a:r>
            <a:br>
              <a:rPr lang="fr-FR" dirty="0"/>
            </a:br>
            <a:r>
              <a:rPr lang="fr-FR" sz="2000" dirty="0" err="1"/>
              <a:t>geom_point+geom_smooth+them_bw+labs</a:t>
            </a:r>
            <a:endParaRPr lang="en-US" dirty="0"/>
          </a:p>
        </p:txBody>
      </p:sp>
      <p:sp>
        <p:nvSpPr>
          <p:cNvPr id="3" name="Content Placeholder 2">
            <a:extLst>
              <a:ext uri="{FF2B5EF4-FFF2-40B4-BE49-F238E27FC236}">
                <a16:creationId xmlns:a16="http://schemas.microsoft.com/office/drawing/2014/main" id="{D3E3CA69-0688-02D9-E86F-DC4ECABB566E}"/>
              </a:ext>
            </a:extLst>
          </p:cNvPr>
          <p:cNvSpPr>
            <a:spLocks noGrp="1"/>
          </p:cNvSpPr>
          <p:nvPr>
            <p:ph idx="1"/>
          </p:nvPr>
        </p:nvSpPr>
        <p:spPr>
          <a:xfrm>
            <a:off x="501748" y="2108201"/>
            <a:ext cx="5233182" cy="3760891"/>
          </a:xfrm>
        </p:spPr>
        <p:txBody>
          <a:bodyPr/>
          <a:lstStyle/>
          <a:p>
            <a:r>
              <a:rPr lang="en-US" dirty="0"/>
              <a:t>Orange %&gt;%</a:t>
            </a:r>
          </a:p>
          <a:p>
            <a:r>
              <a:rPr lang="en-US" dirty="0"/>
              <a:t>        filter(Tree!="2") %&gt;%</a:t>
            </a:r>
          </a:p>
          <a:p>
            <a:r>
              <a:rPr lang="en-US" dirty="0"/>
              <a:t>        </a:t>
            </a:r>
            <a:r>
              <a:rPr lang="en-US" dirty="0" err="1"/>
              <a:t>ggplot</a:t>
            </a:r>
            <a:r>
              <a:rPr lang="en-US" dirty="0"/>
              <a:t>(</a:t>
            </a:r>
            <a:r>
              <a:rPr lang="en-US" dirty="0" err="1"/>
              <a:t>aes</a:t>
            </a:r>
            <a:r>
              <a:rPr lang="en-US" dirty="0"/>
              <a:t>(</a:t>
            </a:r>
            <a:r>
              <a:rPr lang="en-US" dirty="0" err="1"/>
              <a:t>age,circumference,colour</a:t>
            </a:r>
            <a:r>
              <a:rPr lang="en-US" dirty="0"/>
              <a:t>=Tree))+</a:t>
            </a:r>
          </a:p>
          <a:p>
            <a:r>
              <a:rPr lang="en-US" dirty="0"/>
              <a:t>        </a:t>
            </a:r>
            <a:r>
              <a:rPr lang="en-US" dirty="0" err="1"/>
              <a:t>geom_point</a:t>
            </a:r>
            <a:r>
              <a:rPr lang="en-US" dirty="0"/>
              <a:t>()+</a:t>
            </a:r>
          </a:p>
          <a:p>
            <a:r>
              <a:rPr lang="en-US" dirty="0"/>
              <a:t>        </a:t>
            </a:r>
            <a:r>
              <a:rPr lang="en-US" dirty="0" err="1"/>
              <a:t>geom_smooth</a:t>
            </a:r>
            <a:r>
              <a:rPr lang="en-US" dirty="0"/>
              <a:t>(method=</a:t>
            </a:r>
            <a:r>
              <a:rPr lang="en-US" dirty="0" err="1"/>
              <a:t>lm,se</a:t>
            </a:r>
            <a:r>
              <a:rPr lang="en-US" dirty="0"/>
              <a:t>=F)+</a:t>
            </a:r>
          </a:p>
          <a:p>
            <a:r>
              <a:rPr lang="en-US" dirty="0"/>
              <a:t>        </a:t>
            </a:r>
            <a:r>
              <a:rPr lang="en-US" dirty="0" err="1"/>
              <a:t>theme_bw</a:t>
            </a:r>
            <a:r>
              <a:rPr lang="en-US" dirty="0"/>
              <a:t>()+</a:t>
            </a:r>
          </a:p>
          <a:p>
            <a:r>
              <a:rPr lang="en-US" dirty="0"/>
              <a:t>        labs(title="Tree age and circumference")</a:t>
            </a:r>
          </a:p>
        </p:txBody>
      </p:sp>
      <p:pic>
        <p:nvPicPr>
          <p:cNvPr id="8" name="Picture 7">
            <a:extLst>
              <a:ext uri="{FF2B5EF4-FFF2-40B4-BE49-F238E27FC236}">
                <a16:creationId xmlns:a16="http://schemas.microsoft.com/office/drawing/2014/main" id="{4673FA4B-A46D-F313-3823-3BE3C77E49C5}"/>
              </a:ext>
            </a:extLst>
          </p:cNvPr>
          <p:cNvPicPr>
            <a:picLocks noChangeAspect="1"/>
          </p:cNvPicPr>
          <p:nvPr/>
        </p:nvPicPr>
        <p:blipFill>
          <a:blip r:embed="rId3"/>
          <a:stretch>
            <a:fillRect/>
          </a:stretch>
        </p:blipFill>
        <p:spPr>
          <a:xfrm>
            <a:off x="5734930" y="2108201"/>
            <a:ext cx="5980952" cy="3438095"/>
          </a:xfrm>
          <a:prstGeom prst="rect">
            <a:avLst/>
          </a:prstGeom>
        </p:spPr>
      </p:pic>
    </p:spTree>
    <p:extLst>
      <p:ext uri="{BB962C8B-B14F-4D97-AF65-F5344CB8AC3E}">
        <p14:creationId xmlns:p14="http://schemas.microsoft.com/office/powerpoint/2010/main" val="296090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9E27-4719-1FC4-03F9-82BF03938C72}"/>
              </a:ext>
            </a:extLst>
          </p:cNvPr>
          <p:cNvSpPr>
            <a:spLocks noGrp="1"/>
          </p:cNvSpPr>
          <p:nvPr>
            <p:ph type="title"/>
          </p:nvPr>
        </p:nvSpPr>
        <p:spPr/>
        <p:txBody>
          <a:bodyPr>
            <a:normAutofit fontScale="90000"/>
          </a:bodyPr>
          <a:lstStyle/>
          <a:p>
            <a:r>
              <a:rPr lang="fr-FR" sz="4400" dirty="0" err="1"/>
              <a:t>Filtering</a:t>
            </a:r>
            <a:r>
              <a:rPr lang="fr-FR" sz="4400" dirty="0"/>
              <a:t>, </a:t>
            </a:r>
            <a:r>
              <a:rPr lang="fr-FR" sz="4400" dirty="0" err="1"/>
              <a:t>Facetting</a:t>
            </a:r>
            <a:r>
              <a:rPr lang="fr-FR" sz="4400" dirty="0"/>
              <a:t> and </a:t>
            </a:r>
            <a:r>
              <a:rPr lang="fr-FR" sz="4400" dirty="0" err="1"/>
              <a:t>adding</a:t>
            </a:r>
            <a:r>
              <a:rPr lang="fr-FR" sz="4400" dirty="0"/>
              <a:t> variables </a:t>
            </a:r>
            <a:br>
              <a:rPr lang="fr-FR" dirty="0"/>
            </a:br>
            <a:r>
              <a:rPr lang="fr-FR" sz="3100" dirty="0"/>
              <a:t>1st </a:t>
            </a:r>
            <a:r>
              <a:rPr lang="fr-FR" sz="3100" dirty="0" err="1"/>
              <a:t>glimpls</a:t>
            </a:r>
            <a:r>
              <a:rPr lang="fr-FR" sz="3100" dirty="0"/>
              <a:t>: </a:t>
            </a:r>
            <a:r>
              <a:rPr lang="fr-FR" sz="3100" dirty="0" err="1"/>
              <a:t>filtering</a:t>
            </a:r>
            <a:r>
              <a:rPr lang="fr-FR" sz="3100" dirty="0"/>
              <a:t> and </a:t>
            </a:r>
            <a:r>
              <a:rPr lang="fr-FR" sz="3100" dirty="0" err="1"/>
              <a:t>geom_point</a:t>
            </a:r>
            <a:endParaRPr lang="en-US" dirty="0"/>
          </a:p>
        </p:txBody>
      </p:sp>
      <p:sp>
        <p:nvSpPr>
          <p:cNvPr id="3" name="Content Placeholder 2">
            <a:extLst>
              <a:ext uri="{FF2B5EF4-FFF2-40B4-BE49-F238E27FC236}">
                <a16:creationId xmlns:a16="http://schemas.microsoft.com/office/drawing/2014/main" id="{1BC6A947-5791-CCD7-8741-B83EDBEC689F}"/>
              </a:ext>
            </a:extLst>
          </p:cNvPr>
          <p:cNvSpPr>
            <a:spLocks noGrp="1"/>
          </p:cNvSpPr>
          <p:nvPr>
            <p:ph idx="1"/>
          </p:nvPr>
        </p:nvSpPr>
        <p:spPr>
          <a:xfrm>
            <a:off x="370449" y="2106248"/>
            <a:ext cx="5725551" cy="3760891"/>
          </a:xfrm>
        </p:spPr>
        <p:txBody>
          <a:bodyPr/>
          <a:lstStyle/>
          <a:p>
            <a:pPr>
              <a:lnSpc>
                <a:spcPct val="100000"/>
              </a:lnSpc>
            </a:pPr>
            <a:r>
              <a:rPr lang="en-US" dirty="0"/>
              <a:t>library(</a:t>
            </a:r>
            <a:r>
              <a:rPr lang="en-US" dirty="0" err="1"/>
              <a:t>gapminder</a:t>
            </a:r>
            <a:r>
              <a:rPr lang="en-US" dirty="0"/>
              <a:t>)</a:t>
            </a:r>
          </a:p>
          <a:p>
            <a:pPr>
              <a:lnSpc>
                <a:spcPct val="100000"/>
              </a:lnSpc>
            </a:pPr>
            <a:r>
              <a:rPr lang="en-US" dirty="0" err="1"/>
              <a:t>gapminder</a:t>
            </a:r>
            <a:r>
              <a:rPr lang="en-US" dirty="0"/>
              <a:t>%&gt;%</a:t>
            </a:r>
          </a:p>
          <a:p>
            <a:pPr>
              <a:lnSpc>
                <a:spcPct val="100000"/>
              </a:lnSpc>
            </a:pPr>
            <a:r>
              <a:rPr lang="en-US" dirty="0"/>
              <a:t>  filter(continent=="</a:t>
            </a:r>
            <a:r>
              <a:rPr lang="en-US" dirty="0" err="1"/>
              <a:t>Africa"|continent</a:t>
            </a:r>
            <a:r>
              <a:rPr lang="en-US" dirty="0"/>
              <a:t>=="Europe")%&gt;%</a:t>
            </a:r>
          </a:p>
          <a:p>
            <a:pPr>
              <a:lnSpc>
                <a:spcPct val="100000"/>
              </a:lnSpc>
            </a:pPr>
            <a:r>
              <a:rPr lang="en-US" dirty="0"/>
              <a:t>  filter(</a:t>
            </a:r>
            <a:r>
              <a:rPr lang="en-US" dirty="0" err="1"/>
              <a:t>gdpPercap</a:t>
            </a:r>
            <a:r>
              <a:rPr lang="en-US" dirty="0"/>
              <a:t>&lt;40000)%&gt;%</a:t>
            </a:r>
          </a:p>
          <a:p>
            <a:pPr>
              <a:lnSpc>
                <a:spcPct val="100000"/>
              </a:lnSpc>
            </a:pPr>
            <a:r>
              <a:rPr lang="en-US" dirty="0"/>
              <a:t>  </a:t>
            </a:r>
            <a:r>
              <a:rPr lang="en-US" dirty="0" err="1"/>
              <a:t>ggplot</a:t>
            </a:r>
            <a:r>
              <a:rPr lang="en-US" dirty="0"/>
              <a:t>(</a:t>
            </a:r>
            <a:r>
              <a:rPr lang="en-US" dirty="0" err="1"/>
              <a:t>aes</a:t>
            </a:r>
            <a:r>
              <a:rPr lang="en-US" dirty="0"/>
              <a:t>(</a:t>
            </a:r>
            <a:r>
              <a:rPr lang="en-US" dirty="0" err="1"/>
              <a:t>gdpPercap,lifeExp</a:t>
            </a:r>
            <a:r>
              <a:rPr lang="en-US" dirty="0"/>
              <a:t>))+</a:t>
            </a:r>
          </a:p>
          <a:p>
            <a:pPr>
              <a:lnSpc>
                <a:spcPct val="100000"/>
              </a:lnSpc>
            </a:pPr>
            <a:r>
              <a:rPr lang="en-US" dirty="0"/>
              <a:t>  </a:t>
            </a:r>
            <a:r>
              <a:rPr lang="en-US" dirty="0" err="1"/>
              <a:t>geom_point</a:t>
            </a:r>
            <a:r>
              <a:rPr lang="en-US" dirty="0"/>
              <a:t>()</a:t>
            </a:r>
          </a:p>
          <a:p>
            <a:endParaRPr lang="en-US" dirty="0"/>
          </a:p>
        </p:txBody>
      </p:sp>
      <p:pic>
        <p:nvPicPr>
          <p:cNvPr id="10" name="Picture 9">
            <a:extLst>
              <a:ext uri="{FF2B5EF4-FFF2-40B4-BE49-F238E27FC236}">
                <a16:creationId xmlns:a16="http://schemas.microsoft.com/office/drawing/2014/main" id="{F1581387-F8B7-410C-FDE3-5A91DCB0DA2D}"/>
              </a:ext>
            </a:extLst>
          </p:cNvPr>
          <p:cNvPicPr>
            <a:picLocks noChangeAspect="1"/>
          </p:cNvPicPr>
          <p:nvPr/>
        </p:nvPicPr>
        <p:blipFill>
          <a:blip r:embed="rId3"/>
          <a:stretch>
            <a:fillRect/>
          </a:stretch>
        </p:blipFill>
        <p:spPr>
          <a:xfrm>
            <a:off x="5917810" y="2078840"/>
            <a:ext cx="5980952" cy="3438095"/>
          </a:xfrm>
          <a:prstGeom prst="rect">
            <a:avLst/>
          </a:prstGeom>
        </p:spPr>
      </p:pic>
    </p:spTree>
    <p:extLst>
      <p:ext uri="{BB962C8B-B14F-4D97-AF65-F5344CB8AC3E}">
        <p14:creationId xmlns:p14="http://schemas.microsoft.com/office/powerpoint/2010/main" val="192110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E4BA-B245-A77D-CF06-15A0523218B1}"/>
              </a:ext>
            </a:extLst>
          </p:cNvPr>
          <p:cNvSpPr>
            <a:spLocks noGrp="1"/>
          </p:cNvSpPr>
          <p:nvPr>
            <p:ph type="title"/>
          </p:nvPr>
        </p:nvSpPr>
        <p:spPr/>
        <p:txBody>
          <a:bodyPr/>
          <a:lstStyle/>
          <a:p>
            <a:r>
              <a:rPr lang="fr-FR" dirty="0" err="1"/>
              <a:t>adding</a:t>
            </a:r>
            <a:r>
              <a:rPr lang="fr-FR" dirty="0"/>
              <a:t> vars to the story: </a:t>
            </a:r>
            <a:r>
              <a:rPr lang="fr-FR" dirty="0" err="1"/>
              <a:t>aes</a:t>
            </a:r>
            <a:r>
              <a:rPr lang="fr-FR" dirty="0"/>
              <a:t>()</a:t>
            </a:r>
            <a:endParaRPr lang="en-US" dirty="0"/>
          </a:p>
        </p:txBody>
      </p:sp>
      <p:sp>
        <p:nvSpPr>
          <p:cNvPr id="3" name="Content Placeholder 2">
            <a:extLst>
              <a:ext uri="{FF2B5EF4-FFF2-40B4-BE49-F238E27FC236}">
                <a16:creationId xmlns:a16="http://schemas.microsoft.com/office/drawing/2014/main" id="{6B766E0E-8DFD-50C7-C7CB-2D5027FF05CD}"/>
              </a:ext>
            </a:extLst>
          </p:cNvPr>
          <p:cNvSpPr>
            <a:spLocks noGrp="1"/>
          </p:cNvSpPr>
          <p:nvPr>
            <p:ph idx="1"/>
          </p:nvPr>
        </p:nvSpPr>
        <p:spPr/>
        <p:txBody>
          <a:bodyPr>
            <a:normAutofit fontScale="92500" lnSpcReduction="20000"/>
          </a:bodyPr>
          <a:lstStyle/>
          <a:p>
            <a:r>
              <a:rPr lang="en-US" dirty="0" err="1"/>
              <a:t>gapminder</a:t>
            </a:r>
            <a:r>
              <a:rPr lang="en-US" dirty="0"/>
              <a:t>%&gt;%</a:t>
            </a:r>
          </a:p>
          <a:p>
            <a:r>
              <a:rPr lang="en-US" dirty="0"/>
              <a:t>  filter(continent=="</a:t>
            </a:r>
            <a:r>
              <a:rPr lang="en-US" dirty="0" err="1"/>
              <a:t>Africa"|continent</a:t>
            </a:r>
            <a:r>
              <a:rPr lang="en-US" dirty="0"/>
              <a:t>=="Europe")%&gt;%</a:t>
            </a:r>
          </a:p>
          <a:p>
            <a:r>
              <a:rPr lang="en-US" dirty="0"/>
              <a:t>  filter(</a:t>
            </a:r>
            <a:r>
              <a:rPr lang="en-US" dirty="0" err="1"/>
              <a:t>gdpPercap</a:t>
            </a:r>
            <a:r>
              <a:rPr lang="en-US" dirty="0"/>
              <a:t>&lt;40000)%&gt;%</a:t>
            </a:r>
          </a:p>
          <a:p>
            <a:r>
              <a:rPr lang="en-US" dirty="0"/>
              <a:t>  </a:t>
            </a:r>
            <a:r>
              <a:rPr lang="en-US" dirty="0" err="1"/>
              <a:t>ggplot</a:t>
            </a:r>
            <a:r>
              <a:rPr lang="en-US" dirty="0"/>
              <a:t>(</a:t>
            </a:r>
            <a:r>
              <a:rPr lang="en-US" dirty="0" err="1"/>
              <a:t>aes</a:t>
            </a:r>
            <a:r>
              <a:rPr lang="en-US" dirty="0"/>
              <a:t>(</a:t>
            </a:r>
            <a:r>
              <a:rPr lang="en-US" dirty="0" err="1"/>
              <a:t>gdpPercap,lifeExp</a:t>
            </a:r>
            <a:r>
              <a:rPr lang="en-US" dirty="0"/>
              <a:t>))+  </a:t>
            </a:r>
          </a:p>
          <a:p>
            <a:r>
              <a:rPr lang="en-US" dirty="0" err="1"/>
              <a:t>geom_point</a:t>
            </a:r>
            <a:r>
              <a:rPr lang="en-US" dirty="0"/>
              <a:t>(</a:t>
            </a:r>
            <a:r>
              <a:rPr lang="en-US" dirty="0" err="1"/>
              <a:t>aes</a:t>
            </a:r>
            <a:r>
              <a:rPr lang="en-US" dirty="0"/>
              <a:t>(color=</a:t>
            </a:r>
            <a:r>
              <a:rPr lang="en-US" dirty="0" err="1"/>
              <a:t>year,size</a:t>
            </a:r>
            <a:r>
              <a:rPr lang="en-US" dirty="0"/>
              <a:t>=pop))+</a:t>
            </a:r>
          </a:p>
          <a:p>
            <a:r>
              <a:rPr lang="en-US" dirty="0"/>
              <a:t>  </a:t>
            </a:r>
            <a:r>
              <a:rPr lang="en-US" dirty="0" err="1"/>
              <a:t>facet_wrap</a:t>
            </a:r>
            <a:r>
              <a:rPr lang="en-US" dirty="0"/>
              <a:t>(~continent)+</a:t>
            </a:r>
          </a:p>
          <a:p>
            <a:r>
              <a:rPr lang="en-US" dirty="0"/>
              <a:t>  </a:t>
            </a:r>
            <a:r>
              <a:rPr lang="en-US" dirty="0" err="1"/>
              <a:t>theme_bw</a:t>
            </a:r>
            <a:r>
              <a:rPr lang="en-US" dirty="0"/>
              <a:t>()+</a:t>
            </a:r>
          </a:p>
          <a:p>
            <a:r>
              <a:rPr lang="en-US" dirty="0"/>
              <a:t>  labs(x="GDP per capita", y="Life expectancy", </a:t>
            </a:r>
          </a:p>
          <a:p>
            <a:r>
              <a:rPr lang="en-US" dirty="0"/>
              <a:t>       title="Life expectancy against GDP per capita")</a:t>
            </a:r>
          </a:p>
        </p:txBody>
      </p:sp>
      <p:pic>
        <p:nvPicPr>
          <p:cNvPr id="5" name="Picture 4">
            <a:extLst>
              <a:ext uri="{FF2B5EF4-FFF2-40B4-BE49-F238E27FC236}">
                <a16:creationId xmlns:a16="http://schemas.microsoft.com/office/drawing/2014/main" id="{BFFC4F7D-3105-4771-1C4E-1F7D8DE555A3}"/>
              </a:ext>
            </a:extLst>
          </p:cNvPr>
          <p:cNvPicPr>
            <a:picLocks noChangeAspect="1"/>
          </p:cNvPicPr>
          <p:nvPr/>
        </p:nvPicPr>
        <p:blipFill>
          <a:blip r:embed="rId2"/>
          <a:stretch>
            <a:fillRect/>
          </a:stretch>
        </p:blipFill>
        <p:spPr>
          <a:xfrm>
            <a:off x="6065521" y="2078840"/>
            <a:ext cx="5980952" cy="3438095"/>
          </a:xfrm>
          <a:prstGeom prst="rect">
            <a:avLst/>
          </a:prstGeom>
        </p:spPr>
      </p:pic>
    </p:spTree>
    <p:extLst>
      <p:ext uri="{BB962C8B-B14F-4D97-AF65-F5344CB8AC3E}">
        <p14:creationId xmlns:p14="http://schemas.microsoft.com/office/powerpoint/2010/main" val="45715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6E92-D72D-0FE6-9D85-805691002990}"/>
              </a:ext>
            </a:extLst>
          </p:cNvPr>
          <p:cNvSpPr>
            <a:spLocks noGrp="1"/>
          </p:cNvSpPr>
          <p:nvPr>
            <p:ph type="title"/>
          </p:nvPr>
        </p:nvSpPr>
        <p:spPr/>
        <p:txBody>
          <a:bodyPr/>
          <a:lstStyle/>
          <a:p>
            <a:r>
              <a:rPr lang="fr-FR" dirty="0"/>
              <a:t>simple </a:t>
            </a:r>
            <a:r>
              <a:rPr lang="fr-FR" dirty="0" err="1"/>
              <a:t>geom_line</a:t>
            </a:r>
            <a:r>
              <a:rPr lang="fr-FR" dirty="0"/>
              <a:t>() </a:t>
            </a:r>
            <a:endParaRPr lang="en-US" dirty="0"/>
          </a:p>
        </p:txBody>
      </p:sp>
      <p:sp>
        <p:nvSpPr>
          <p:cNvPr id="3" name="Content Placeholder 2">
            <a:extLst>
              <a:ext uri="{FF2B5EF4-FFF2-40B4-BE49-F238E27FC236}">
                <a16:creationId xmlns:a16="http://schemas.microsoft.com/office/drawing/2014/main" id="{CFE1BE4E-CAC8-C6F7-8063-7AA6464ECC79}"/>
              </a:ext>
            </a:extLst>
          </p:cNvPr>
          <p:cNvSpPr>
            <a:spLocks noGrp="1"/>
          </p:cNvSpPr>
          <p:nvPr>
            <p:ph idx="1"/>
          </p:nvPr>
        </p:nvSpPr>
        <p:spPr/>
        <p:txBody>
          <a:bodyPr/>
          <a:lstStyle/>
          <a:p>
            <a:r>
              <a:rPr lang="en-US" dirty="0"/>
              <a:t>economics %&gt;% </a:t>
            </a:r>
          </a:p>
          <a:p>
            <a:r>
              <a:rPr lang="en-US" dirty="0"/>
              <a:t>  </a:t>
            </a:r>
            <a:r>
              <a:rPr lang="en-US" dirty="0" err="1"/>
              <a:t>ggplot</a:t>
            </a:r>
            <a:r>
              <a:rPr lang="en-US" dirty="0"/>
              <a:t>()+</a:t>
            </a:r>
          </a:p>
          <a:p>
            <a:r>
              <a:rPr lang="en-US" dirty="0"/>
              <a:t>  </a:t>
            </a:r>
            <a:r>
              <a:rPr lang="en-US" dirty="0" err="1"/>
              <a:t>geom_line</a:t>
            </a:r>
            <a:r>
              <a:rPr lang="en-US" dirty="0"/>
              <a:t>(</a:t>
            </a:r>
            <a:r>
              <a:rPr lang="en-US" dirty="0" err="1"/>
              <a:t>aes</a:t>
            </a:r>
            <a:r>
              <a:rPr lang="en-US" dirty="0"/>
              <a:t>(x=</a:t>
            </a:r>
            <a:r>
              <a:rPr lang="en-US" dirty="0" err="1"/>
              <a:t>date,y</a:t>
            </a:r>
            <a:r>
              <a:rPr lang="en-US" dirty="0"/>
              <a:t>=</a:t>
            </a:r>
            <a:r>
              <a:rPr lang="en-US" dirty="0" err="1"/>
              <a:t>unemploy</a:t>
            </a:r>
            <a:r>
              <a:rPr lang="en-US" dirty="0"/>
              <a:t>))</a:t>
            </a:r>
          </a:p>
        </p:txBody>
      </p:sp>
      <p:pic>
        <p:nvPicPr>
          <p:cNvPr id="5" name="Picture 4">
            <a:extLst>
              <a:ext uri="{FF2B5EF4-FFF2-40B4-BE49-F238E27FC236}">
                <a16:creationId xmlns:a16="http://schemas.microsoft.com/office/drawing/2014/main" id="{02D5D35D-B447-C559-5096-437F226D4900}"/>
              </a:ext>
            </a:extLst>
          </p:cNvPr>
          <p:cNvPicPr>
            <a:picLocks noChangeAspect="1"/>
          </p:cNvPicPr>
          <p:nvPr/>
        </p:nvPicPr>
        <p:blipFill>
          <a:blip r:embed="rId3"/>
          <a:stretch>
            <a:fillRect/>
          </a:stretch>
        </p:blipFill>
        <p:spPr>
          <a:xfrm>
            <a:off x="5190524" y="1963171"/>
            <a:ext cx="6104579" cy="3509161"/>
          </a:xfrm>
          <a:prstGeom prst="rect">
            <a:avLst/>
          </a:prstGeom>
        </p:spPr>
      </p:pic>
    </p:spTree>
    <p:extLst>
      <p:ext uri="{BB962C8B-B14F-4D97-AF65-F5344CB8AC3E}">
        <p14:creationId xmlns:p14="http://schemas.microsoft.com/office/powerpoint/2010/main" val="60001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686B-C654-20B1-4539-9C1374C0A9EE}"/>
              </a:ext>
            </a:extLst>
          </p:cNvPr>
          <p:cNvSpPr>
            <a:spLocks noGrp="1"/>
          </p:cNvSpPr>
          <p:nvPr>
            <p:ph type="title"/>
          </p:nvPr>
        </p:nvSpPr>
        <p:spPr/>
        <p:txBody>
          <a:bodyPr>
            <a:normAutofit fontScale="90000"/>
          </a:bodyPr>
          <a:lstStyle/>
          <a:p>
            <a:r>
              <a:rPr lang="fr-FR" dirty="0"/>
              <a:t>Multiple </a:t>
            </a:r>
            <a:r>
              <a:rPr lang="fr-FR" dirty="0" err="1"/>
              <a:t>lines</a:t>
            </a:r>
            <a:r>
              <a:rPr lang="fr-FR" dirty="0"/>
              <a:t>: </a:t>
            </a:r>
            <a:r>
              <a:rPr lang="fr-FR" sz="3600" dirty="0" err="1"/>
              <a:t>separate</a:t>
            </a:r>
            <a:r>
              <a:rPr lang="fr-FR" sz="3600" dirty="0"/>
              <a:t> </a:t>
            </a:r>
            <a:r>
              <a:rPr lang="fr-FR" sz="3600" dirty="0" err="1"/>
              <a:t>circumference</a:t>
            </a:r>
            <a:r>
              <a:rPr lang="fr-FR" sz="3600" dirty="0"/>
              <a:t> by </a:t>
            </a:r>
            <a:r>
              <a:rPr lang="fr-FR" sz="3600" dirty="0" err="1"/>
              <a:t>colour</a:t>
            </a:r>
            <a:br>
              <a:rPr lang="fr-FR" dirty="0"/>
            </a:br>
            <a:r>
              <a:rPr lang="fr-FR" sz="2400" dirty="0"/>
              <a:t>+</a:t>
            </a:r>
            <a:r>
              <a:rPr lang="fr-FR" sz="2400" dirty="0" err="1"/>
              <a:t>labs+them_bw</a:t>
            </a:r>
            <a:endParaRPr lang="en-US" dirty="0"/>
          </a:p>
        </p:txBody>
      </p:sp>
      <p:sp>
        <p:nvSpPr>
          <p:cNvPr id="3" name="Content Placeholder 2">
            <a:extLst>
              <a:ext uri="{FF2B5EF4-FFF2-40B4-BE49-F238E27FC236}">
                <a16:creationId xmlns:a16="http://schemas.microsoft.com/office/drawing/2014/main" id="{D0B1F6AF-CFB0-DC48-AE74-5DEBAFE3B825}"/>
              </a:ext>
            </a:extLst>
          </p:cNvPr>
          <p:cNvSpPr>
            <a:spLocks noGrp="1"/>
          </p:cNvSpPr>
          <p:nvPr>
            <p:ph idx="1"/>
          </p:nvPr>
        </p:nvSpPr>
        <p:spPr/>
        <p:txBody>
          <a:bodyPr/>
          <a:lstStyle/>
          <a:p>
            <a:r>
              <a:rPr lang="en-US" dirty="0"/>
              <a:t>Orange %&gt;%</a:t>
            </a:r>
          </a:p>
          <a:p>
            <a:r>
              <a:rPr lang="en-US" dirty="0"/>
              <a:t>  </a:t>
            </a:r>
            <a:r>
              <a:rPr lang="en-US" dirty="0" err="1"/>
              <a:t>ggplot</a:t>
            </a:r>
            <a:r>
              <a:rPr lang="en-US" dirty="0"/>
              <a:t>(</a:t>
            </a:r>
            <a:r>
              <a:rPr lang="en-US" dirty="0" err="1"/>
              <a:t>aes</a:t>
            </a:r>
            <a:r>
              <a:rPr lang="en-US" dirty="0"/>
              <a:t>(</a:t>
            </a:r>
            <a:r>
              <a:rPr lang="en-US" dirty="0" err="1"/>
              <a:t>age,circumference,colour</a:t>
            </a:r>
            <a:r>
              <a:rPr lang="en-US" dirty="0"/>
              <a:t>=Tree))+</a:t>
            </a:r>
          </a:p>
          <a:p>
            <a:r>
              <a:rPr lang="en-US" dirty="0"/>
              <a:t>  </a:t>
            </a:r>
            <a:r>
              <a:rPr lang="en-US" dirty="0" err="1"/>
              <a:t>geom_point</a:t>
            </a:r>
            <a:r>
              <a:rPr lang="en-US" dirty="0"/>
              <a:t>(size=5, alpha=0.6)+</a:t>
            </a:r>
          </a:p>
          <a:p>
            <a:r>
              <a:rPr lang="en-US" dirty="0"/>
              <a:t>  </a:t>
            </a:r>
            <a:r>
              <a:rPr lang="en-US" dirty="0" err="1"/>
              <a:t>geom_line</a:t>
            </a:r>
            <a:r>
              <a:rPr lang="en-US" dirty="0"/>
              <a:t>(size=1,lintype=2)+</a:t>
            </a:r>
          </a:p>
          <a:p>
            <a:r>
              <a:rPr lang="en-US" dirty="0"/>
              <a:t>  </a:t>
            </a:r>
            <a:r>
              <a:rPr lang="en-US" dirty="0" err="1"/>
              <a:t>theme_bw</a:t>
            </a:r>
            <a:r>
              <a:rPr lang="en-US" dirty="0"/>
              <a:t>()+</a:t>
            </a:r>
          </a:p>
          <a:p>
            <a:r>
              <a:rPr lang="en-US" dirty="0"/>
              <a:t>  labs(title="Tree age and circumference",</a:t>
            </a:r>
          </a:p>
          <a:p>
            <a:r>
              <a:rPr lang="en-US" dirty="0"/>
              <a:t>       caption = "Source: Orange dataset from R" )</a:t>
            </a:r>
          </a:p>
        </p:txBody>
      </p:sp>
      <p:pic>
        <p:nvPicPr>
          <p:cNvPr id="7" name="Picture 6">
            <a:extLst>
              <a:ext uri="{FF2B5EF4-FFF2-40B4-BE49-F238E27FC236}">
                <a16:creationId xmlns:a16="http://schemas.microsoft.com/office/drawing/2014/main" id="{8E6F3DEB-118B-170C-F368-F17EF7EDC9A8}"/>
              </a:ext>
            </a:extLst>
          </p:cNvPr>
          <p:cNvPicPr>
            <a:picLocks noChangeAspect="1"/>
          </p:cNvPicPr>
          <p:nvPr/>
        </p:nvPicPr>
        <p:blipFill>
          <a:blip r:embed="rId3"/>
          <a:stretch>
            <a:fillRect/>
          </a:stretch>
        </p:blipFill>
        <p:spPr>
          <a:xfrm>
            <a:off x="6126480" y="2269598"/>
            <a:ext cx="5980952" cy="3438095"/>
          </a:xfrm>
          <a:prstGeom prst="rect">
            <a:avLst/>
          </a:prstGeom>
        </p:spPr>
      </p:pic>
    </p:spTree>
    <p:extLst>
      <p:ext uri="{BB962C8B-B14F-4D97-AF65-F5344CB8AC3E}">
        <p14:creationId xmlns:p14="http://schemas.microsoft.com/office/powerpoint/2010/main" val="278477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52F0-1615-3CC9-019A-E2675C5556A3}"/>
              </a:ext>
            </a:extLst>
          </p:cNvPr>
          <p:cNvSpPr>
            <a:spLocks noGrp="1"/>
          </p:cNvSpPr>
          <p:nvPr>
            <p:ph type="title"/>
          </p:nvPr>
        </p:nvSpPr>
        <p:spPr/>
        <p:txBody>
          <a:bodyPr/>
          <a:lstStyle/>
          <a:p>
            <a:r>
              <a:rPr lang="fr-FR" dirty="0"/>
              <a:t>Multiple </a:t>
            </a:r>
            <a:r>
              <a:rPr lang="fr-FR" dirty="0" err="1"/>
              <a:t>lines</a:t>
            </a:r>
            <a:r>
              <a:rPr lang="fr-FR" dirty="0"/>
              <a:t>: </a:t>
            </a:r>
            <a:br>
              <a:rPr lang="fr-FR" dirty="0"/>
            </a:br>
            <a:r>
              <a:rPr lang="en-US" dirty="0"/>
              <a:t>two separate variables</a:t>
            </a:r>
          </a:p>
        </p:txBody>
      </p:sp>
      <p:sp>
        <p:nvSpPr>
          <p:cNvPr id="3" name="Content Placeholder 2">
            <a:extLst>
              <a:ext uri="{FF2B5EF4-FFF2-40B4-BE49-F238E27FC236}">
                <a16:creationId xmlns:a16="http://schemas.microsoft.com/office/drawing/2014/main" id="{A3CA22E3-2CC3-D46B-FD3C-90334CAF61B2}"/>
              </a:ext>
            </a:extLst>
          </p:cNvPr>
          <p:cNvSpPr>
            <a:spLocks noGrp="1"/>
          </p:cNvSpPr>
          <p:nvPr>
            <p:ph idx="1"/>
          </p:nvPr>
        </p:nvSpPr>
        <p:spPr>
          <a:xfrm>
            <a:off x="356461" y="2108201"/>
            <a:ext cx="10058400" cy="3760891"/>
          </a:xfrm>
        </p:spPr>
        <p:txBody>
          <a:bodyPr/>
          <a:lstStyle/>
          <a:p>
            <a:r>
              <a:rPr lang="en-US" sz="2000" dirty="0" err="1"/>
              <a:t>longley</a:t>
            </a:r>
            <a:r>
              <a:rPr lang="en-US" sz="2000" dirty="0"/>
              <a:t> %&gt;% </a:t>
            </a:r>
          </a:p>
          <a:p>
            <a:r>
              <a:rPr lang="en-US" sz="2000" dirty="0"/>
              <a:t>  </a:t>
            </a:r>
            <a:r>
              <a:rPr lang="en-US" sz="2000" dirty="0" err="1"/>
              <a:t>ggplot</a:t>
            </a:r>
            <a:r>
              <a:rPr lang="en-US" sz="2000" dirty="0"/>
              <a:t>()+</a:t>
            </a:r>
          </a:p>
          <a:p>
            <a:r>
              <a:rPr lang="en-US" sz="2000" dirty="0"/>
              <a:t>  </a:t>
            </a:r>
            <a:r>
              <a:rPr lang="en-US" sz="2000" dirty="0" err="1"/>
              <a:t>geom_point</a:t>
            </a:r>
            <a:r>
              <a:rPr lang="en-US" sz="2000" dirty="0"/>
              <a:t>(</a:t>
            </a:r>
            <a:r>
              <a:rPr lang="en-US" sz="2000" dirty="0" err="1"/>
              <a:t>aes</a:t>
            </a:r>
            <a:r>
              <a:rPr lang="en-US" sz="2000" dirty="0"/>
              <a:t>(x=</a:t>
            </a:r>
            <a:r>
              <a:rPr lang="en-US" sz="2000" dirty="0" err="1"/>
              <a:t>Year,y</a:t>
            </a:r>
            <a:r>
              <a:rPr lang="en-US" sz="2000" dirty="0"/>
              <a:t>=</a:t>
            </a:r>
            <a:r>
              <a:rPr lang="en-US" sz="2000" dirty="0" err="1"/>
              <a:t>Armed.Forces</a:t>
            </a:r>
            <a:r>
              <a:rPr lang="en-US" sz="2000" dirty="0"/>
              <a:t>),color="blue")+</a:t>
            </a:r>
          </a:p>
          <a:p>
            <a:r>
              <a:rPr lang="en-US" sz="2000" dirty="0"/>
              <a:t>  </a:t>
            </a:r>
            <a:r>
              <a:rPr lang="en-US" sz="2000" dirty="0" err="1"/>
              <a:t>geom_line</a:t>
            </a:r>
            <a:r>
              <a:rPr lang="en-US" sz="2000" dirty="0"/>
              <a:t>(</a:t>
            </a:r>
            <a:r>
              <a:rPr lang="en-US" sz="2000" dirty="0" err="1"/>
              <a:t>aes</a:t>
            </a:r>
            <a:r>
              <a:rPr lang="en-US" sz="2000" dirty="0"/>
              <a:t>(x=</a:t>
            </a:r>
            <a:r>
              <a:rPr lang="en-US" sz="2000" dirty="0" err="1"/>
              <a:t>Year,y</a:t>
            </a:r>
            <a:r>
              <a:rPr lang="en-US" sz="2000" dirty="0"/>
              <a:t>=</a:t>
            </a:r>
            <a:r>
              <a:rPr lang="en-US" sz="2000" dirty="0" err="1"/>
              <a:t>Armed.Forces</a:t>
            </a:r>
            <a:r>
              <a:rPr lang="en-US" sz="2000" dirty="0"/>
              <a:t>),color="blue")+</a:t>
            </a:r>
          </a:p>
          <a:p>
            <a:r>
              <a:rPr lang="en-US" sz="2000" dirty="0"/>
              <a:t>  </a:t>
            </a:r>
            <a:r>
              <a:rPr lang="en-US" sz="2000" dirty="0" err="1"/>
              <a:t>geom_point</a:t>
            </a:r>
            <a:r>
              <a:rPr lang="en-US" sz="2000" dirty="0"/>
              <a:t>(</a:t>
            </a:r>
            <a:r>
              <a:rPr lang="en-US" sz="2000" dirty="0" err="1"/>
              <a:t>aes</a:t>
            </a:r>
            <a:r>
              <a:rPr lang="en-US" sz="2000" dirty="0"/>
              <a:t>(x=</a:t>
            </a:r>
            <a:r>
              <a:rPr lang="en-US" sz="2000" dirty="0" err="1"/>
              <a:t>Year,y</a:t>
            </a:r>
            <a:r>
              <a:rPr lang="en-US" sz="2000" dirty="0"/>
              <a:t>=Unemployed),color="red")+</a:t>
            </a:r>
          </a:p>
          <a:p>
            <a:r>
              <a:rPr lang="en-US" sz="2000" dirty="0"/>
              <a:t>  </a:t>
            </a:r>
            <a:r>
              <a:rPr lang="en-US" sz="2000" dirty="0" err="1"/>
              <a:t>geom_line</a:t>
            </a:r>
            <a:r>
              <a:rPr lang="en-US" sz="2000" dirty="0"/>
              <a:t>(</a:t>
            </a:r>
            <a:r>
              <a:rPr lang="en-US" sz="2000" dirty="0" err="1"/>
              <a:t>aes</a:t>
            </a:r>
            <a:r>
              <a:rPr lang="en-US" sz="2000" dirty="0"/>
              <a:t>(x=</a:t>
            </a:r>
            <a:r>
              <a:rPr lang="en-US" sz="2000" dirty="0" err="1"/>
              <a:t>Year,y</a:t>
            </a:r>
            <a:r>
              <a:rPr lang="en-US" sz="2000" dirty="0"/>
              <a:t>=Unemployed),color="red")</a:t>
            </a:r>
          </a:p>
          <a:p>
            <a:pPr marL="0" indent="0">
              <a:buNone/>
            </a:pPr>
            <a:endParaRPr lang="en-US" dirty="0"/>
          </a:p>
        </p:txBody>
      </p:sp>
      <p:pic>
        <p:nvPicPr>
          <p:cNvPr id="5" name="Picture 4">
            <a:extLst>
              <a:ext uri="{FF2B5EF4-FFF2-40B4-BE49-F238E27FC236}">
                <a16:creationId xmlns:a16="http://schemas.microsoft.com/office/drawing/2014/main" id="{2FFBBDE1-4AB4-BD2A-7C66-A8B8D297582F}"/>
              </a:ext>
            </a:extLst>
          </p:cNvPr>
          <p:cNvPicPr>
            <a:picLocks noChangeAspect="1"/>
          </p:cNvPicPr>
          <p:nvPr/>
        </p:nvPicPr>
        <p:blipFill>
          <a:blip r:embed="rId3"/>
          <a:stretch>
            <a:fillRect/>
          </a:stretch>
        </p:blipFill>
        <p:spPr>
          <a:xfrm>
            <a:off x="6915062" y="2108201"/>
            <a:ext cx="5057143" cy="3438095"/>
          </a:xfrm>
          <a:prstGeom prst="rect">
            <a:avLst/>
          </a:prstGeom>
        </p:spPr>
      </p:pic>
    </p:spTree>
    <p:extLst>
      <p:ext uri="{BB962C8B-B14F-4D97-AF65-F5344CB8AC3E}">
        <p14:creationId xmlns:p14="http://schemas.microsoft.com/office/powerpoint/2010/main" val="159831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5A4C-AE33-96B0-0F98-688BBE5F72C4}"/>
              </a:ext>
            </a:extLst>
          </p:cNvPr>
          <p:cNvSpPr>
            <a:spLocks noGrp="1"/>
          </p:cNvSpPr>
          <p:nvPr>
            <p:ph type="title"/>
          </p:nvPr>
        </p:nvSpPr>
        <p:spPr/>
        <p:txBody>
          <a:bodyPr/>
          <a:lstStyle/>
          <a:p>
            <a:r>
              <a:rPr lang="fr-FR" dirty="0"/>
              <a:t>Multiple </a:t>
            </a:r>
            <a:r>
              <a:rPr lang="fr-FR" dirty="0" err="1"/>
              <a:t>lines</a:t>
            </a:r>
            <a:br>
              <a:rPr lang="fr-FR" dirty="0"/>
            </a:br>
            <a:r>
              <a:rPr lang="fr-FR" sz="2400" b="1" dirty="0" err="1"/>
              <a:t>annotate</a:t>
            </a:r>
            <a:r>
              <a:rPr lang="fr-FR" sz="2400" dirty="0" err="1"/>
              <a:t>+labs+them_light</a:t>
            </a:r>
            <a:endParaRPr lang="en-US" dirty="0"/>
          </a:p>
        </p:txBody>
      </p:sp>
      <p:sp>
        <p:nvSpPr>
          <p:cNvPr id="3" name="Content Placeholder 2">
            <a:extLst>
              <a:ext uri="{FF2B5EF4-FFF2-40B4-BE49-F238E27FC236}">
                <a16:creationId xmlns:a16="http://schemas.microsoft.com/office/drawing/2014/main" id="{381FB3CD-93FD-69DC-CECD-EADF78281EC2}"/>
              </a:ext>
            </a:extLst>
          </p:cNvPr>
          <p:cNvSpPr>
            <a:spLocks noGrp="1"/>
          </p:cNvSpPr>
          <p:nvPr>
            <p:ph idx="1"/>
          </p:nvPr>
        </p:nvSpPr>
        <p:spPr>
          <a:xfrm>
            <a:off x="27944" y="1957925"/>
            <a:ext cx="11127736" cy="4396380"/>
          </a:xfrm>
        </p:spPr>
        <p:txBody>
          <a:bodyPr>
            <a:normAutofit fontScale="77500" lnSpcReduction="20000"/>
          </a:bodyPr>
          <a:lstStyle/>
          <a:p>
            <a:r>
              <a:rPr lang="en-US" sz="2300" dirty="0" err="1"/>
              <a:t>longley</a:t>
            </a:r>
            <a:r>
              <a:rPr lang="en-US" sz="2300" dirty="0"/>
              <a:t> %&gt;% </a:t>
            </a:r>
          </a:p>
          <a:p>
            <a:r>
              <a:rPr lang="en-US" sz="2300" dirty="0"/>
              <a:t>  </a:t>
            </a:r>
            <a:r>
              <a:rPr lang="en-US" sz="2300" dirty="0" err="1"/>
              <a:t>ggplot</a:t>
            </a:r>
            <a:r>
              <a:rPr lang="en-US" sz="2300" dirty="0"/>
              <a:t>()+</a:t>
            </a:r>
          </a:p>
          <a:p>
            <a:r>
              <a:rPr lang="en-US" sz="2300" dirty="0"/>
              <a:t>  </a:t>
            </a:r>
            <a:r>
              <a:rPr lang="en-US" sz="2300" dirty="0" err="1"/>
              <a:t>geom_point</a:t>
            </a:r>
            <a:r>
              <a:rPr lang="en-US" sz="2300" dirty="0"/>
              <a:t>(</a:t>
            </a:r>
            <a:r>
              <a:rPr lang="en-US" sz="2300" dirty="0" err="1"/>
              <a:t>aes</a:t>
            </a:r>
            <a:r>
              <a:rPr lang="en-US" sz="2300" dirty="0"/>
              <a:t>(x=</a:t>
            </a:r>
            <a:r>
              <a:rPr lang="en-US" sz="2300" dirty="0" err="1"/>
              <a:t>Year,y</a:t>
            </a:r>
            <a:r>
              <a:rPr lang="en-US" sz="2300" dirty="0"/>
              <a:t>=</a:t>
            </a:r>
            <a:r>
              <a:rPr lang="en-US" sz="2300" dirty="0" err="1"/>
              <a:t>Armed.Forces</a:t>
            </a:r>
            <a:r>
              <a:rPr lang="en-US" sz="2300" dirty="0"/>
              <a:t>),color="blue")+</a:t>
            </a:r>
          </a:p>
          <a:p>
            <a:r>
              <a:rPr lang="en-US" sz="2300" dirty="0"/>
              <a:t>  </a:t>
            </a:r>
            <a:r>
              <a:rPr lang="en-US" sz="2300" dirty="0" err="1"/>
              <a:t>geom_line</a:t>
            </a:r>
            <a:r>
              <a:rPr lang="en-US" sz="2300" dirty="0"/>
              <a:t>(</a:t>
            </a:r>
            <a:r>
              <a:rPr lang="en-US" sz="2300" dirty="0" err="1"/>
              <a:t>aes</a:t>
            </a:r>
            <a:r>
              <a:rPr lang="en-US" sz="2300" dirty="0"/>
              <a:t>(x=</a:t>
            </a:r>
            <a:r>
              <a:rPr lang="en-US" sz="2300" dirty="0" err="1"/>
              <a:t>Year,y</a:t>
            </a:r>
            <a:r>
              <a:rPr lang="en-US" sz="2300" dirty="0"/>
              <a:t>=</a:t>
            </a:r>
            <a:r>
              <a:rPr lang="en-US" sz="2300" dirty="0" err="1"/>
              <a:t>Armed.Forces</a:t>
            </a:r>
            <a:r>
              <a:rPr lang="en-US" sz="2300" dirty="0"/>
              <a:t>),color="blue")+</a:t>
            </a:r>
          </a:p>
          <a:p>
            <a:r>
              <a:rPr lang="en-US" sz="2300" dirty="0"/>
              <a:t>  </a:t>
            </a:r>
            <a:r>
              <a:rPr lang="en-US" sz="2300" dirty="0" err="1"/>
              <a:t>geom_point</a:t>
            </a:r>
            <a:r>
              <a:rPr lang="en-US" sz="2300" dirty="0"/>
              <a:t>(</a:t>
            </a:r>
            <a:r>
              <a:rPr lang="en-US" sz="2300" dirty="0" err="1"/>
              <a:t>aes</a:t>
            </a:r>
            <a:r>
              <a:rPr lang="en-US" sz="2300" dirty="0"/>
              <a:t>(x=</a:t>
            </a:r>
            <a:r>
              <a:rPr lang="en-US" sz="2300" dirty="0" err="1"/>
              <a:t>Year,y</a:t>
            </a:r>
            <a:r>
              <a:rPr lang="en-US" sz="2300" dirty="0"/>
              <a:t>=Unemployed),color="red")+</a:t>
            </a:r>
          </a:p>
          <a:p>
            <a:r>
              <a:rPr lang="en-US" sz="2300" dirty="0"/>
              <a:t>  </a:t>
            </a:r>
            <a:r>
              <a:rPr lang="en-US" sz="2300" dirty="0" err="1"/>
              <a:t>geom_line</a:t>
            </a:r>
            <a:r>
              <a:rPr lang="en-US" sz="2300" dirty="0"/>
              <a:t>(</a:t>
            </a:r>
            <a:r>
              <a:rPr lang="en-US" sz="2300" dirty="0" err="1"/>
              <a:t>aes</a:t>
            </a:r>
            <a:r>
              <a:rPr lang="en-US" sz="2300" dirty="0"/>
              <a:t>(x=</a:t>
            </a:r>
            <a:r>
              <a:rPr lang="en-US" sz="2300" dirty="0" err="1"/>
              <a:t>Year,y</a:t>
            </a:r>
            <a:r>
              <a:rPr lang="en-US" sz="2300" dirty="0"/>
              <a:t>=Unemployed),color="red")+</a:t>
            </a:r>
          </a:p>
          <a:p>
            <a:r>
              <a:rPr lang="en-US" sz="2300" dirty="0"/>
              <a:t>  </a:t>
            </a:r>
            <a:r>
              <a:rPr lang="en-US" sz="2300" dirty="0" err="1"/>
              <a:t>theme_light</a:t>
            </a:r>
            <a:r>
              <a:rPr lang="en-US" sz="2300" dirty="0"/>
              <a:t>()+</a:t>
            </a:r>
          </a:p>
          <a:p>
            <a:r>
              <a:rPr lang="en-US" sz="1800" dirty="0"/>
              <a:t> # labs(x=NULL, y="",</a:t>
            </a:r>
          </a:p>
          <a:p>
            <a:r>
              <a:rPr lang="en-US" sz="1800" dirty="0"/>
              <a:t>       caption="Source: </a:t>
            </a:r>
            <a:r>
              <a:rPr lang="en-US" sz="1800" dirty="0" err="1"/>
              <a:t>longley</a:t>
            </a:r>
            <a:r>
              <a:rPr lang="en-US" sz="1800" dirty="0"/>
              <a:t> dataset in R", </a:t>
            </a:r>
          </a:p>
          <a:p>
            <a:r>
              <a:rPr lang="en-US" sz="1800" dirty="0"/>
              <a:t>       title="</a:t>
            </a:r>
            <a:r>
              <a:rPr lang="en-US" sz="1800" dirty="0" err="1"/>
              <a:t>Armedforces</a:t>
            </a:r>
            <a:r>
              <a:rPr lang="en-US" sz="1800" dirty="0"/>
              <a:t> and unemployment in USA")+</a:t>
            </a:r>
          </a:p>
          <a:p>
            <a:r>
              <a:rPr lang="en-US" sz="1800" dirty="0"/>
              <a:t>  #annotate("text",x=c(1960,1960),y=c(240,360),label=c("Armed </a:t>
            </a:r>
            <a:r>
              <a:rPr lang="en-US" sz="1800" dirty="0" err="1"/>
              <a:t>Forces","Unemployed</a:t>
            </a:r>
            <a:r>
              <a:rPr lang="en-US" sz="1800" dirty="0"/>
              <a:t>"),color=c("</a:t>
            </a:r>
            <a:r>
              <a:rPr lang="en-US" sz="1800" dirty="0" err="1"/>
              <a:t>blue","red</a:t>
            </a:r>
            <a:r>
              <a:rPr lang="en-US" sz="1800" dirty="0"/>
              <a:t>"))</a:t>
            </a:r>
          </a:p>
        </p:txBody>
      </p:sp>
      <p:pic>
        <p:nvPicPr>
          <p:cNvPr id="5" name="Picture 4">
            <a:extLst>
              <a:ext uri="{FF2B5EF4-FFF2-40B4-BE49-F238E27FC236}">
                <a16:creationId xmlns:a16="http://schemas.microsoft.com/office/drawing/2014/main" id="{E437464C-B363-F6B4-0EB8-C28FA79FEEA4}"/>
              </a:ext>
            </a:extLst>
          </p:cNvPr>
          <p:cNvPicPr>
            <a:picLocks noChangeAspect="1"/>
          </p:cNvPicPr>
          <p:nvPr/>
        </p:nvPicPr>
        <p:blipFill>
          <a:blip r:embed="rId3"/>
          <a:stretch>
            <a:fillRect/>
          </a:stretch>
        </p:blipFill>
        <p:spPr>
          <a:xfrm>
            <a:off x="6126480" y="2018973"/>
            <a:ext cx="5057143" cy="3438095"/>
          </a:xfrm>
          <a:prstGeom prst="rect">
            <a:avLst/>
          </a:prstGeom>
        </p:spPr>
      </p:pic>
    </p:spTree>
    <p:extLst>
      <p:ext uri="{BB962C8B-B14F-4D97-AF65-F5344CB8AC3E}">
        <p14:creationId xmlns:p14="http://schemas.microsoft.com/office/powerpoint/2010/main" val="312257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2093-02E1-C76F-53F6-F81976539C91}"/>
              </a:ext>
            </a:extLst>
          </p:cNvPr>
          <p:cNvSpPr>
            <a:spLocks noGrp="1"/>
          </p:cNvSpPr>
          <p:nvPr>
            <p:ph type="title"/>
          </p:nvPr>
        </p:nvSpPr>
        <p:spPr/>
        <p:txBody>
          <a:bodyPr/>
          <a:lstStyle/>
          <a:p>
            <a:r>
              <a:rPr lang="fr-FR" dirty="0" err="1"/>
              <a:t>geom_bar</a:t>
            </a:r>
            <a:br>
              <a:rPr lang="fr-FR" dirty="0"/>
            </a:br>
            <a:r>
              <a:rPr lang="fr-FR" sz="2400" dirty="0"/>
              <a:t>+</a:t>
            </a:r>
            <a:r>
              <a:rPr lang="fr-FR" sz="2400" dirty="0" err="1"/>
              <a:t>drop_na</a:t>
            </a:r>
            <a:r>
              <a:rPr lang="fr-FR" sz="2400" dirty="0"/>
              <a:t>()+</a:t>
            </a:r>
            <a:r>
              <a:rPr lang="fr-FR" sz="2400" dirty="0" err="1"/>
              <a:t>coord_flip</a:t>
            </a:r>
            <a:r>
              <a:rPr lang="fr-FR" sz="2400" dirty="0"/>
              <a:t>()</a:t>
            </a:r>
            <a:endParaRPr lang="en-US" dirty="0"/>
          </a:p>
        </p:txBody>
      </p:sp>
      <p:sp>
        <p:nvSpPr>
          <p:cNvPr id="3" name="Content Placeholder 2">
            <a:extLst>
              <a:ext uri="{FF2B5EF4-FFF2-40B4-BE49-F238E27FC236}">
                <a16:creationId xmlns:a16="http://schemas.microsoft.com/office/drawing/2014/main" id="{B1CE1E69-02A6-CB8B-5481-754BABB58509}"/>
              </a:ext>
            </a:extLst>
          </p:cNvPr>
          <p:cNvSpPr>
            <a:spLocks noGrp="1"/>
          </p:cNvSpPr>
          <p:nvPr>
            <p:ph idx="1"/>
          </p:nvPr>
        </p:nvSpPr>
        <p:spPr/>
        <p:txBody>
          <a:bodyPr/>
          <a:lstStyle/>
          <a:p>
            <a:r>
              <a:rPr lang="en-US" dirty="0" err="1"/>
              <a:t>msleep</a:t>
            </a:r>
            <a:r>
              <a:rPr lang="en-US" dirty="0"/>
              <a:t> %&gt;%</a:t>
            </a:r>
          </a:p>
          <a:p>
            <a:r>
              <a:rPr lang="en-US" dirty="0"/>
              <a:t>        #drop_na(vore)%&gt;%</a:t>
            </a:r>
          </a:p>
          <a:p>
            <a:r>
              <a:rPr lang="en-US" dirty="0"/>
              <a:t>        </a:t>
            </a:r>
            <a:r>
              <a:rPr lang="en-US" dirty="0" err="1"/>
              <a:t>ggplot</a:t>
            </a:r>
            <a:r>
              <a:rPr lang="en-US" dirty="0"/>
              <a:t>(</a:t>
            </a:r>
            <a:r>
              <a:rPr lang="en-US" dirty="0" err="1"/>
              <a:t>aes</a:t>
            </a:r>
            <a:r>
              <a:rPr lang="en-US" dirty="0"/>
              <a:t>(x=</a:t>
            </a:r>
            <a:r>
              <a:rPr lang="en-US" dirty="0" err="1"/>
              <a:t>vore</a:t>
            </a:r>
            <a:r>
              <a:rPr lang="en-US" dirty="0"/>
              <a:t>))+</a:t>
            </a:r>
          </a:p>
          <a:p>
            <a:r>
              <a:rPr lang="en-US" dirty="0"/>
              <a:t>        </a:t>
            </a:r>
            <a:r>
              <a:rPr lang="en-US" dirty="0" err="1"/>
              <a:t>geom_bar</a:t>
            </a:r>
            <a:r>
              <a:rPr lang="en-US" dirty="0"/>
              <a:t>(fill="</a:t>
            </a:r>
            <a:r>
              <a:rPr lang="en-US" dirty="0" err="1"/>
              <a:t>steelblue</a:t>
            </a:r>
            <a:r>
              <a:rPr lang="en-US" dirty="0"/>
              <a:t>")+</a:t>
            </a:r>
          </a:p>
          <a:p>
            <a:r>
              <a:rPr lang="en-US" dirty="0"/>
              <a:t>        </a:t>
            </a:r>
            <a:r>
              <a:rPr lang="en-US" dirty="0" err="1"/>
              <a:t>coord_flip</a:t>
            </a:r>
            <a:r>
              <a:rPr lang="en-US" dirty="0"/>
              <a:t>()</a:t>
            </a:r>
          </a:p>
        </p:txBody>
      </p:sp>
      <p:pic>
        <p:nvPicPr>
          <p:cNvPr id="7" name="Picture 6">
            <a:extLst>
              <a:ext uri="{FF2B5EF4-FFF2-40B4-BE49-F238E27FC236}">
                <a16:creationId xmlns:a16="http://schemas.microsoft.com/office/drawing/2014/main" id="{DC8CBD39-C2DE-3AB3-2294-728DA6695796}"/>
              </a:ext>
            </a:extLst>
          </p:cNvPr>
          <p:cNvPicPr>
            <a:picLocks noChangeAspect="1"/>
          </p:cNvPicPr>
          <p:nvPr/>
        </p:nvPicPr>
        <p:blipFill>
          <a:blip r:embed="rId3"/>
          <a:stretch>
            <a:fillRect/>
          </a:stretch>
        </p:blipFill>
        <p:spPr>
          <a:xfrm>
            <a:off x="4613188" y="2108201"/>
            <a:ext cx="6542492" cy="3760891"/>
          </a:xfrm>
          <a:prstGeom prst="rect">
            <a:avLst/>
          </a:prstGeom>
        </p:spPr>
      </p:pic>
    </p:spTree>
    <p:extLst>
      <p:ext uri="{BB962C8B-B14F-4D97-AF65-F5344CB8AC3E}">
        <p14:creationId xmlns:p14="http://schemas.microsoft.com/office/powerpoint/2010/main" val="291227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47D0-3E25-5674-407F-FC7713BC63FD}"/>
              </a:ext>
            </a:extLst>
          </p:cNvPr>
          <p:cNvSpPr>
            <a:spLocks noGrp="1"/>
          </p:cNvSpPr>
          <p:nvPr>
            <p:ph type="title"/>
          </p:nvPr>
        </p:nvSpPr>
        <p:spPr/>
        <p:txBody>
          <a:bodyPr>
            <a:normAutofit/>
          </a:bodyPr>
          <a:lstStyle/>
          <a:p>
            <a:r>
              <a:rPr lang="fr-FR" dirty="0" err="1"/>
              <a:t>Geom_bar</a:t>
            </a:r>
            <a:br>
              <a:rPr lang="fr-FR" dirty="0"/>
            </a:br>
            <a:r>
              <a:rPr lang="fr-FR" sz="3100" dirty="0" err="1"/>
              <a:t>fct_infreq</a:t>
            </a:r>
            <a:r>
              <a:rPr lang="fr-FR" sz="3100" dirty="0"/>
              <a:t>(): arrange the </a:t>
            </a:r>
            <a:r>
              <a:rPr lang="fr-FR" sz="3100" dirty="0" err="1"/>
              <a:t>categories</a:t>
            </a:r>
            <a:r>
              <a:rPr lang="fr-FR" sz="3100" dirty="0"/>
              <a:t> by </a:t>
            </a:r>
            <a:r>
              <a:rPr lang="fr-FR" sz="3100" dirty="0" err="1"/>
              <a:t>frequency</a:t>
            </a:r>
            <a:endParaRPr lang="en-US" dirty="0"/>
          </a:p>
        </p:txBody>
      </p:sp>
      <p:sp>
        <p:nvSpPr>
          <p:cNvPr id="3" name="Content Placeholder 2">
            <a:extLst>
              <a:ext uri="{FF2B5EF4-FFF2-40B4-BE49-F238E27FC236}">
                <a16:creationId xmlns:a16="http://schemas.microsoft.com/office/drawing/2014/main" id="{FF7C9D48-CCE1-75E3-B547-D5236270351A}"/>
              </a:ext>
            </a:extLst>
          </p:cNvPr>
          <p:cNvSpPr>
            <a:spLocks noGrp="1"/>
          </p:cNvSpPr>
          <p:nvPr>
            <p:ph idx="1"/>
          </p:nvPr>
        </p:nvSpPr>
        <p:spPr>
          <a:xfrm>
            <a:off x="263471" y="2108201"/>
            <a:ext cx="4911257" cy="3760891"/>
          </a:xfrm>
        </p:spPr>
        <p:txBody>
          <a:bodyPr>
            <a:normAutofit/>
          </a:bodyPr>
          <a:lstStyle/>
          <a:p>
            <a:r>
              <a:rPr lang="en-US" sz="2400" dirty="0" err="1"/>
              <a:t>msleep</a:t>
            </a:r>
            <a:r>
              <a:rPr lang="en-US" sz="2400" dirty="0"/>
              <a:t> %&gt;%</a:t>
            </a:r>
          </a:p>
          <a:p>
            <a:r>
              <a:rPr lang="en-US" sz="2400" dirty="0"/>
              <a:t>        </a:t>
            </a:r>
            <a:r>
              <a:rPr lang="en-US" sz="2400" dirty="0" err="1"/>
              <a:t>drop_na</a:t>
            </a:r>
            <a:r>
              <a:rPr lang="en-US" sz="2400" dirty="0"/>
              <a:t>(vore)%&gt;%</a:t>
            </a:r>
          </a:p>
          <a:p>
            <a:r>
              <a:rPr lang="en-US" sz="2400" dirty="0"/>
              <a:t>        </a:t>
            </a:r>
            <a:r>
              <a:rPr lang="en-US" sz="2400" dirty="0" err="1"/>
              <a:t>ggplot</a:t>
            </a:r>
            <a:r>
              <a:rPr lang="en-US" sz="2400" dirty="0"/>
              <a:t>(</a:t>
            </a:r>
            <a:r>
              <a:rPr lang="en-US" sz="2400" dirty="0" err="1"/>
              <a:t>aes</a:t>
            </a:r>
            <a:r>
              <a:rPr lang="en-US" sz="2400" dirty="0"/>
              <a:t>(</a:t>
            </a:r>
            <a:r>
              <a:rPr lang="en-US" sz="2400" b="1" dirty="0" err="1"/>
              <a:t>fct_infreq</a:t>
            </a:r>
            <a:r>
              <a:rPr lang="en-US" sz="2400" dirty="0"/>
              <a:t>(</a:t>
            </a:r>
            <a:r>
              <a:rPr lang="en-US" sz="2400" dirty="0" err="1"/>
              <a:t>vore</a:t>
            </a:r>
            <a:r>
              <a:rPr lang="en-US" sz="2400" dirty="0"/>
              <a:t>)))+      </a:t>
            </a:r>
          </a:p>
          <a:p>
            <a:r>
              <a:rPr lang="en-US" sz="2400" dirty="0"/>
              <a:t>        </a:t>
            </a:r>
            <a:r>
              <a:rPr lang="en-US" sz="2400" dirty="0" err="1"/>
              <a:t>geom_bar</a:t>
            </a:r>
            <a:r>
              <a:rPr lang="en-US" sz="2400" dirty="0"/>
              <a:t>(fill="</a:t>
            </a:r>
            <a:r>
              <a:rPr lang="en-US" sz="2400" dirty="0" err="1"/>
              <a:t>steelblue</a:t>
            </a:r>
            <a:r>
              <a:rPr lang="en-US" sz="2400" dirty="0"/>
              <a:t>")+</a:t>
            </a:r>
          </a:p>
          <a:p>
            <a:r>
              <a:rPr lang="en-US" sz="2400" dirty="0"/>
              <a:t>        </a:t>
            </a:r>
            <a:r>
              <a:rPr lang="en-US" sz="2400" dirty="0" err="1"/>
              <a:t>coord_flip</a:t>
            </a:r>
            <a:r>
              <a:rPr lang="en-US" sz="2400" dirty="0"/>
              <a:t>()</a:t>
            </a:r>
          </a:p>
        </p:txBody>
      </p:sp>
      <p:pic>
        <p:nvPicPr>
          <p:cNvPr id="6" name="Picture 5">
            <a:extLst>
              <a:ext uri="{FF2B5EF4-FFF2-40B4-BE49-F238E27FC236}">
                <a16:creationId xmlns:a16="http://schemas.microsoft.com/office/drawing/2014/main" id="{3B9CAB11-70A1-C898-EEAE-D703B471CCDA}"/>
              </a:ext>
            </a:extLst>
          </p:cNvPr>
          <p:cNvPicPr>
            <a:picLocks noChangeAspect="1"/>
          </p:cNvPicPr>
          <p:nvPr/>
        </p:nvPicPr>
        <p:blipFill>
          <a:blip r:embed="rId3"/>
          <a:stretch>
            <a:fillRect/>
          </a:stretch>
        </p:blipFill>
        <p:spPr>
          <a:xfrm>
            <a:off x="5174728" y="2269598"/>
            <a:ext cx="5980952" cy="3438095"/>
          </a:xfrm>
          <a:prstGeom prst="rect">
            <a:avLst/>
          </a:prstGeom>
        </p:spPr>
      </p:pic>
    </p:spTree>
    <p:extLst>
      <p:ext uri="{BB962C8B-B14F-4D97-AF65-F5344CB8AC3E}">
        <p14:creationId xmlns:p14="http://schemas.microsoft.com/office/powerpoint/2010/main" val="32081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635314" y="0"/>
            <a:ext cx="7556686" cy="4498921"/>
          </a:xfrm>
          <a:solidFill>
            <a:schemeClr val="accent1">
              <a:lumMod val="20000"/>
              <a:lumOff val="80000"/>
            </a:schemeClr>
          </a:solidFill>
        </p:spPr>
        <p:txBody>
          <a:bodyPr>
            <a:normAutofit/>
          </a:bodyPr>
          <a:lstStyle/>
          <a:p>
            <a:r>
              <a:rPr lang="fr-FR" sz="4800" dirty="0"/>
              <a:t>Introduction to</a:t>
            </a:r>
            <a:br>
              <a:rPr lang="fr-FR" sz="4800" dirty="0"/>
            </a:br>
            <a:r>
              <a:rPr lang="fr-FR" sz="4800" dirty="0"/>
              <a:t>ggplot2 </a:t>
            </a:r>
            <a:r>
              <a:rPr lang="fr-FR" sz="4800" dirty="0" err="1"/>
              <a:t>with</a:t>
            </a:r>
            <a:r>
              <a:rPr lang="fr-FR" sz="4800" dirty="0"/>
              <a:t> </a:t>
            </a:r>
            <a:r>
              <a:rPr lang="fr-FR" sz="4800" dirty="0" err="1"/>
              <a:t>RStudio</a:t>
            </a:r>
            <a:r>
              <a:rPr lang="fr-FR" sz="4800" dirty="0"/>
              <a:t>:</a:t>
            </a:r>
            <a:br>
              <a:rPr lang="fr-FR" dirty="0"/>
            </a:br>
            <a:r>
              <a:rPr lang="fr-FR" sz="4800" dirty="0">
                <a:latin typeface="Bahnschrift Condensed" panose="020B0502040204020203" pitchFamily="34" charset="0"/>
              </a:rPr>
              <a:t>A </a:t>
            </a:r>
            <a:r>
              <a:rPr lang="fr-FR" sz="4800" dirty="0" err="1">
                <a:latin typeface="Bahnschrift Condensed" panose="020B0502040204020203" pitchFamily="34" charset="0"/>
              </a:rPr>
              <a:t>step</a:t>
            </a:r>
            <a:r>
              <a:rPr lang="fr-FR" sz="4800" dirty="0">
                <a:latin typeface="Bahnschrift Condensed" panose="020B0502040204020203" pitchFamily="34" charset="0"/>
              </a:rPr>
              <a:t> by </a:t>
            </a:r>
            <a:r>
              <a:rPr lang="fr-FR" sz="4800" dirty="0" err="1">
                <a:latin typeface="Bahnschrift Condensed" panose="020B0502040204020203" pitchFamily="34" charset="0"/>
              </a:rPr>
              <a:t>step</a:t>
            </a:r>
            <a:r>
              <a:rPr lang="fr-FR" sz="4800" dirty="0">
                <a:latin typeface="Bahnschrift Condensed" panose="020B0502040204020203" pitchFamily="34" charset="0"/>
              </a:rPr>
              <a:t> </a:t>
            </a:r>
            <a:r>
              <a:rPr lang="fr-FR" sz="4800" dirty="0" err="1">
                <a:latin typeface="Bahnschrift Condensed" panose="020B0502040204020203" pitchFamily="34" charset="0"/>
              </a:rPr>
              <a:t>approach</a:t>
            </a:r>
            <a:endParaRPr lang="en-US" sz="8000" dirty="0">
              <a:latin typeface="Bahnschrift Condensed" panose="020B0502040204020203" pitchFamily="34"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4635313" y="4498921"/>
            <a:ext cx="7556687" cy="2359078"/>
          </a:xfrm>
          <a:solidFill>
            <a:schemeClr val="tx1"/>
          </a:solidFill>
        </p:spPr>
        <p:txBody>
          <a:bodyPr>
            <a:normAutofit/>
          </a:bodyPr>
          <a:lstStyle/>
          <a:p>
            <a:endParaRPr lang="fr-FR" sz="5400" spc="-50" dirty="0">
              <a:solidFill>
                <a:schemeClr val="bg1"/>
              </a:solidFill>
              <a:latin typeface="Bahnschrift Condensed" panose="020B0502040204020203" pitchFamily="34" charset="0"/>
              <a:ea typeface="+mj-ea"/>
              <a:cs typeface="+mj-cs"/>
            </a:endParaRPr>
          </a:p>
          <a:p>
            <a:r>
              <a:rPr lang="fr-FR" sz="5400" spc="-50" dirty="0">
                <a:solidFill>
                  <a:schemeClr val="bg1"/>
                </a:solidFill>
                <a:latin typeface="Bahnschrift Condensed" panose="020B0502040204020203" pitchFamily="34" charset="0"/>
                <a:ea typeface="+mj-ea"/>
                <a:cs typeface="+mj-cs"/>
              </a:rPr>
              <a:t>S</a:t>
            </a:r>
            <a:r>
              <a:rPr lang="en-US" sz="5400" spc="-50" dirty="0" err="1">
                <a:solidFill>
                  <a:schemeClr val="bg1"/>
                </a:solidFill>
                <a:latin typeface="Bahnschrift Condensed" panose="020B0502040204020203" pitchFamily="34" charset="0"/>
                <a:ea typeface="+mj-ea"/>
                <a:cs typeface="+mj-cs"/>
              </a:rPr>
              <a:t>alah</a:t>
            </a:r>
            <a:r>
              <a:rPr lang="en-US" sz="5400" spc="-50" dirty="0">
                <a:solidFill>
                  <a:schemeClr val="bg1"/>
                </a:solidFill>
                <a:latin typeface="Bahnschrift Condensed" panose="020B0502040204020203" pitchFamily="34" charset="0"/>
                <a:ea typeface="+mj-ea"/>
                <a:cs typeface="+mj-cs"/>
              </a:rPr>
              <a:t> </a:t>
            </a:r>
            <a:r>
              <a:rPr lang="en-US" sz="5400" spc="-50" dirty="0" err="1">
                <a:solidFill>
                  <a:schemeClr val="bg1"/>
                </a:solidFill>
                <a:latin typeface="Bahnschrift Condensed" panose="020B0502040204020203" pitchFamily="34" charset="0"/>
                <a:ea typeface="+mj-ea"/>
                <a:cs typeface="+mj-cs"/>
              </a:rPr>
              <a:t>bouabdallah</a:t>
            </a:r>
            <a:endParaRPr lang="en-US" sz="4800" spc="-50" dirty="0">
              <a:solidFill>
                <a:schemeClr val="bg1"/>
              </a:solidFill>
              <a:latin typeface="Bahnschrift Condensed" panose="020B0502040204020203" pitchFamily="34" charset="0"/>
              <a:ea typeface="+mj-ea"/>
              <a:cs typeface="+mj-cs"/>
            </a:endParaRPr>
          </a:p>
          <a:p>
            <a:endParaRPr lang="en-US" sz="2400" dirty="0">
              <a:solidFill>
                <a:schemeClr val="bg1"/>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3935-9851-F950-D303-F70B0921F72B}"/>
              </a:ext>
            </a:extLst>
          </p:cNvPr>
          <p:cNvSpPr>
            <a:spLocks noGrp="1"/>
          </p:cNvSpPr>
          <p:nvPr>
            <p:ph type="title"/>
          </p:nvPr>
        </p:nvSpPr>
        <p:spPr/>
        <p:txBody>
          <a:bodyPr/>
          <a:lstStyle/>
          <a:p>
            <a:r>
              <a:rPr lang="fr-FR" dirty="0"/>
              <a:t>Be </a:t>
            </a:r>
            <a:r>
              <a:rPr lang="fr-FR" dirty="0" err="1"/>
              <a:t>cairful</a:t>
            </a:r>
            <a:r>
              <a:rPr lang="fr-FR" dirty="0"/>
              <a:t> </a:t>
            </a:r>
            <a:r>
              <a:rPr lang="fr-FR" dirty="0" err="1"/>
              <a:t>when</a:t>
            </a:r>
            <a:r>
              <a:rPr lang="fr-FR" dirty="0"/>
              <a:t> </a:t>
            </a:r>
            <a:r>
              <a:rPr lang="fr-FR" dirty="0" err="1"/>
              <a:t>dropping</a:t>
            </a:r>
            <a:r>
              <a:rPr lang="fr-FR" dirty="0"/>
              <a:t> </a:t>
            </a:r>
            <a:r>
              <a:rPr lang="fr-FR" dirty="0" err="1"/>
              <a:t>NAs</a:t>
            </a:r>
            <a:endParaRPr lang="en-US" dirty="0"/>
          </a:p>
        </p:txBody>
      </p:sp>
      <p:sp>
        <p:nvSpPr>
          <p:cNvPr id="3" name="Content Placeholder 2">
            <a:extLst>
              <a:ext uri="{FF2B5EF4-FFF2-40B4-BE49-F238E27FC236}">
                <a16:creationId xmlns:a16="http://schemas.microsoft.com/office/drawing/2014/main" id="{A5DF0D82-493B-D3B4-A231-9815FC5DDECC}"/>
              </a:ext>
            </a:extLst>
          </p:cNvPr>
          <p:cNvSpPr>
            <a:spLocks noGrp="1"/>
          </p:cNvSpPr>
          <p:nvPr>
            <p:ph idx="1"/>
          </p:nvPr>
        </p:nvSpPr>
        <p:spPr>
          <a:solidFill>
            <a:schemeClr val="bg1">
              <a:lumMod val="95000"/>
            </a:schemeClr>
          </a:solidFill>
        </p:spPr>
        <p:txBody>
          <a:bodyPr/>
          <a:lstStyle/>
          <a:p>
            <a:r>
              <a:rPr lang="en-US" dirty="0"/>
              <a:t>#Be specific when dropping </a:t>
            </a:r>
            <a:r>
              <a:rPr lang="en-US" dirty="0" err="1"/>
              <a:t>na</a:t>
            </a:r>
            <a:r>
              <a:rPr lang="en-US" dirty="0"/>
              <a:t>!! do not drop </a:t>
            </a:r>
            <a:r>
              <a:rPr lang="en-US" dirty="0" err="1"/>
              <a:t>na</a:t>
            </a:r>
            <a:r>
              <a:rPr lang="en-US" dirty="0"/>
              <a:t> from all the data because then you might remove #too much data. See </a:t>
            </a:r>
          </a:p>
          <a:p>
            <a:r>
              <a:rPr lang="en-US" dirty="0"/>
              <a:t>#look at the </a:t>
            </a:r>
            <a:r>
              <a:rPr lang="en-US" dirty="0" err="1"/>
              <a:t>nbre</a:t>
            </a:r>
            <a:r>
              <a:rPr lang="en-US" dirty="0"/>
              <a:t> of </a:t>
            </a:r>
            <a:r>
              <a:rPr lang="en-US" dirty="0" err="1"/>
              <a:t>raws</a:t>
            </a:r>
            <a:r>
              <a:rPr lang="en-US" dirty="0"/>
              <a:t> that contain missing data: more than 60 cases!</a:t>
            </a:r>
          </a:p>
          <a:p>
            <a:r>
              <a:rPr lang="en-US" dirty="0"/>
              <a:t>missing&lt;-!</a:t>
            </a:r>
            <a:r>
              <a:rPr lang="en-US" dirty="0" err="1"/>
              <a:t>complete.cases</a:t>
            </a:r>
            <a:r>
              <a:rPr lang="en-US" dirty="0"/>
              <a:t>(</a:t>
            </a:r>
            <a:r>
              <a:rPr lang="en-US" dirty="0" err="1"/>
              <a:t>msleep</a:t>
            </a:r>
            <a:r>
              <a:rPr lang="en-US" dirty="0"/>
              <a:t>)</a:t>
            </a:r>
          </a:p>
          <a:p>
            <a:r>
              <a:rPr lang="en-US" dirty="0" err="1"/>
              <a:t>msleep</a:t>
            </a:r>
            <a:r>
              <a:rPr lang="en-US" dirty="0"/>
              <a:t>[missing, ]</a:t>
            </a:r>
          </a:p>
        </p:txBody>
      </p:sp>
    </p:spTree>
    <p:extLst>
      <p:ext uri="{BB962C8B-B14F-4D97-AF65-F5344CB8AC3E}">
        <p14:creationId xmlns:p14="http://schemas.microsoft.com/office/powerpoint/2010/main" val="77354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4C14-3E72-0527-8F9C-D2D7A72225F2}"/>
              </a:ext>
            </a:extLst>
          </p:cNvPr>
          <p:cNvSpPr>
            <a:spLocks noGrp="1"/>
          </p:cNvSpPr>
          <p:nvPr>
            <p:ph type="title"/>
          </p:nvPr>
        </p:nvSpPr>
        <p:spPr/>
        <p:txBody>
          <a:bodyPr/>
          <a:lstStyle/>
          <a:p>
            <a:r>
              <a:rPr lang="en-US" dirty="0"/>
              <a:t>Extreme values</a:t>
            </a:r>
          </a:p>
        </p:txBody>
      </p:sp>
      <p:sp>
        <p:nvSpPr>
          <p:cNvPr id="3" name="Content Placeholder 2">
            <a:extLst>
              <a:ext uri="{FF2B5EF4-FFF2-40B4-BE49-F238E27FC236}">
                <a16:creationId xmlns:a16="http://schemas.microsoft.com/office/drawing/2014/main" id="{C7CB3192-51E3-82B4-E2F9-F0C8F2F26C7C}"/>
              </a:ext>
            </a:extLst>
          </p:cNvPr>
          <p:cNvSpPr>
            <a:spLocks noGrp="1"/>
          </p:cNvSpPr>
          <p:nvPr>
            <p:ph idx="1"/>
          </p:nvPr>
        </p:nvSpPr>
        <p:spPr/>
        <p:txBody>
          <a:bodyPr>
            <a:normAutofit/>
          </a:bodyPr>
          <a:lstStyle/>
          <a:p>
            <a:r>
              <a:rPr lang="en-US" sz="2400" dirty="0" err="1"/>
              <a:t>msleep</a:t>
            </a:r>
            <a:r>
              <a:rPr lang="en-US" sz="2400" dirty="0"/>
              <a:t>%&gt;%</a:t>
            </a:r>
          </a:p>
          <a:p>
            <a:r>
              <a:rPr lang="en-US" sz="2400" dirty="0"/>
              <a:t>        </a:t>
            </a:r>
            <a:r>
              <a:rPr lang="en-US" sz="2400" dirty="0" err="1"/>
              <a:t>ggplot</a:t>
            </a:r>
            <a:r>
              <a:rPr lang="en-US" sz="2400" dirty="0"/>
              <a:t>(</a:t>
            </a:r>
            <a:r>
              <a:rPr lang="en-US" sz="2400" dirty="0" err="1"/>
              <a:t>aes</a:t>
            </a:r>
            <a:r>
              <a:rPr lang="en-US" sz="2400" dirty="0"/>
              <a:t>(</a:t>
            </a:r>
            <a:r>
              <a:rPr lang="en-US" sz="2400" dirty="0" err="1"/>
              <a:t>bodywt,brainwt</a:t>
            </a:r>
            <a:r>
              <a:rPr lang="en-US" sz="2400" dirty="0"/>
              <a:t>))+</a:t>
            </a:r>
          </a:p>
          <a:p>
            <a:r>
              <a:rPr lang="en-US" sz="2400" dirty="0"/>
              <a:t>        </a:t>
            </a:r>
            <a:r>
              <a:rPr lang="en-US" sz="2400" dirty="0" err="1"/>
              <a:t>geom_point</a:t>
            </a:r>
            <a:r>
              <a:rPr lang="en-US" sz="2400" dirty="0"/>
              <a:t>()</a:t>
            </a:r>
          </a:p>
        </p:txBody>
      </p:sp>
      <p:pic>
        <p:nvPicPr>
          <p:cNvPr id="5" name="Picture 4">
            <a:extLst>
              <a:ext uri="{FF2B5EF4-FFF2-40B4-BE49-F238E27FC236}">
                <a16:creationId xmlns:a16="http://schemas.microsoft.com/office/drawing/2014/main" id="{94769D2F-B158-B9E6-1AF5-5159ED387A9F}"/>
              </a:ext>
            </a:extLst>
          </p:cNvPr>
          <p:cNvPicPr>
            <a:picLocks noChangeAspect="1"/>
          </p:cNvPicPr>
          <p:nvPr/>
        </p:nvPicPr>
        <p:blipFill>
          <a:blip r:embed="rId2"/>
          <a:stretch>
            <a:fillRect/>
          </a:stretch>
        </p:blipFill>
        <p:spPr>
          <a:xfrm>
            <a:off x="5616250" y="2936025"/>
            <a:ext cx="5980952" cy="3438095"/>
          </a:xfrm>
          <a:prstGeom prst="rect">
            <a:avLst/>
          </a:prstGeom>
        </p:spPr>
      </p:pic>
      <p:sp>
        <p:nvSpPr>
          <p:cNvPr id="4" name="TextBox 3">
            <a:extLst>
              <a:ext uri="{FF2B5EF4-FFF2-40B4-BE49-F238E27FC236}">
                <a16:creationId xmlns:a16="http://schemas.microsoft.com/office/drawing/2014/main" id="{47917AF0-18FA-2385-5159-1B02F11CC9E1}"/>
              </a:ext>
            </a:extLst>
          </p:cNvPr>
          <p:cNvSpPr txBox="1"/>
          <p:nvPr/>
        </p:nvSpPr>
        <p:spPr>
          <a:xfrm>
            <a:off x="867905" y="4541003"/>
            <a:ext cx="4748345" cy="923330"/>
          </a:xfrm>
          <a:prstGeom prst="rect">
            <a:avLst/>
          </a:prstGeom>
          <a:noFill/>
        </p:spPr>
        <p:txBody>
          <a:bodyPr wrap="square" rtlCol="0">
            <a:spAutoFit/>
          </a:bodyPr>
          <a:lstStyle/>
          <a:p>
            <a:r>
              <a:rPr lang="fr-FR" dirty="0" err="1"/>
              <a:t>Some</a:t>
            </a:r>
            <a:r>
              <a:rPr lang="fr-FR" dirty="0"/>
              <a:t> </a:t>
            </a:r>
            <a:r>
              <a:rPr lang="fr-FR" dirty="0" err="1"/>
              <a:t>mammals</a:t>
            </a:r>
            <a:r>
              <a:rPr lang="fr-FR" dirty="0"/>
              <a:t> have </a:t>
            </a:r>
            <a:r>
              <a:rPr lang="fr-FR" dirty="0" err="1"/>
              <a:t>extreme</a:t>
            </a:r>
            <a:r>
              <a:rPr lang="fr-FR" dirty="0"/>
              <a:t> values in </a:t>
            </a:r>
            <a:r>
              <a:rPr lang="fr-FR" dirty="0" err="1"/>
              <a:t>both</a:t>
            </a:r>
            <a:r>
              <a:rPr lang="fr-FR" dirty="0"/>
              <a:t> variables, </a:t>
            </a:r>
            <a:r>
              <a:rPr lang="fr-FR" dirty="0" err="1"/>
              <a:t>such</a:t>
            </a:r>
            <a:r>
              <a:rPr lang="fr-FR" dirty="0"/>
              <a:t> as </a:t>
            </a:r>
            <a:r>
              <a:rPr lang="fr-FR" dirty="0" err="1"/>
              <a:t>wails</a:t>
            </a:r>
            <a:r>
              <a:rPr lang="fr-FR" dirty="0"/>
              <a:t>, </a:t>
            </a:r>
            <a:r>
              <a:rPr lang="fr-FR" dirty="0" err="1"/>
              <a:t>elephants</a:t>
            </a:r>
            <a:r>
              <a:rPr lang="fr-FR" dirty="0"/>
              <a:t>, … in the </a:t>
            </a:r>
            <a:r>
              <a:rPr lang="fr-FR" dirty="0" err="1"/>
              <a:t>following</a:t>
            </a:r>
            <a:r>
              <a:rPr lang="fr-FR" dirty="0"/>
              <a:t> </a:t>
            </a:r>
            <a:r>
              <a:rPr lang="fr-FR" dirty="0" err="1"/>
              <a:t>we</a:t>
            </a:r>
            <a:r>
              <a:rPr lang="fr-FR" dirty="0"/>
              <a:t> drop </a:t>
            </a:r>
            <a:r>
              <a:rPr lang="fr-FR" dirty="0" err="1"/>
              <a:t>these</a:t>
            </a:r>
            <a:r>
              <a:rPr lang="fr-FR" dirty="0"/>
              <a:t> </a:t>
            </a:r>
            <a:r>
              <a:rPr lang="fr-FR" dirty="0" err="1"/>
              <a:t>extreme</a:t>
            </a:r>
            <a:r>
              <a:rPr lang="fr-FR" dirty="0"/>
              <a:t> values. </a:t>
            </a:r>
            <a:endParaRPr lang="en-US" dirty="0"/>
          </a:p>
        </p:txBody>
      </p:sp>
    </p:spTree>
    <p:extLst>
      <p:ext uri="{BB962C8B-B14F-4D97-AF65-F5344CB8AC3E}">
        <p14:creationId xmlns:p14="http://schemas.microsoft.com/office/powerpoint/2010/main" val="211544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145C-71E7-1F45-FB09-8B3A7355AD8D}"/>
              </a:ext>
            </a:extLst>
          </p:cNvPr>
          <p:cNvSpPr>
            <a:spLocks noGrp="1"/>
          </p:cNvSpPr>
          <p:nvPr>
            <p:ph type="title"/>
          </p:nvPr>
        </p:nvSpPr>
        <p:spPr/>
        <p:txBody>
          <a:bodyPr/>
          <a:lstStyle/>
          <a:p>
            <a:r>
              <a:rPr lang="en-US" dirty="0"/>
              <a:t>Removing some extreme values</a:t>
            </a:r>
            <a:br>
              <a:rPr lang="en-US" dirty="0"/>
            </a:br>
            <a:r>
              <a:rPr lang="en-US" dirty="0"/>
              <a:t>filter()</a:t>
            </a:r>
          </a:p>
        </p:txBody>
      </p:sp>
      <p:sp>
        <p:nvSpPr>
          <p:cNvPr id="3" name="Content Placeholder 2">
            <a:extLst>
              <a:ext uri="{FF2B5EF4-FFF2-40B4-BE49-F238E27FC236}">
                <a16:creationId xmlns:a16="http://schemas.microsoft.com/office/drawing/2014/main" id="{4307D2FE-2F32-C318-281A-7B0EA65AF253}"/>
              </a:ext>
            </a:extLst>
          </p:cNvPr>
          <p:cNvSpPr>
            <a:spLocks noGrp="1"/>
          </p:cNvSpPr>
          <p:nvPr>
            <p:ph idx="1"/>
          </p:nvPr>
        </p:nvSpPr>
        <p:spPr/>
        <p:txBody>
          <a:bodyPr>
            <a:normAutofit fontScale="92500" lnSpcReduction="20000"/>
          </a:bodyPr>
          <a:lstStyle/>
          <a:p>
            <a:r>
              <a:rPr lang="en-US" sz="1800" dirty="0" err="1"/>
              <a:t>msleep</a:t>
            </a:r>
            <a:r>
              <a:rPr lang="en-US" sz="1800" dirty="0"/>
              <a:t>%&gt;%</a:t>
            </a:r>
          </a:p>
          <a:p>
            <a:r>
              <a:rPr lang="en-US" sz="1800" dirty="0"/>
              <a:t>        filter(</a:t>
            </a:r>
            <a:r>
              <a:rPr lang="en-US" sz="1800" dirty="0" err="1"/>
              <a:t>bodywt</a:t>
            </a:r>
            <a:r>
              <a:rPr lang="en-US" sz="1800" dirty="0"/>
              <a:t>&lt;100)%&gt;% #To omit big mammals </a:t>
            </a:r>
          </a:p>
          <a:p>
            <a:r>
              <a:rPr lang="en-US" sz="1800" dirty="0"/>
              <a:t>        </a:t>
            </a:r>
            <a:r>
              <a:rPr lang="en-US" sz="1800" dirty="0" err="1"/>
              <a:t>ggplot</a:t>
            </a:r>
            <a:r>
              <a:rPr lang="en-US" sz="1800" dirty="0"/>
              <a:t>(</a:t>
            </a:r>
            <a:r>
              <a:rPr lang="en-US" sz="1800" dirty="0" err="1"/>
              <a:t>aes</a:t>
            </a:r>
            <a:r>
              <a:rPr lang="en-US" sz="1800" dirty="0"/>
              <a:t>(</a:t>
            </a:r>
            <a:r>
              <a:rPr lang="en-US" sz="1800" dirty="0" err="1"/>
              <a:t>bodywt,brainwt</a:t>
            </a:r>
            <a:r>
              <a:rPr lang="en-US" sz="1800" dirty="0"/>
              <a:t>))+</a:t>
            </a:r>
          </a:p>
          <a:p>
            <a:r>
              <a:rPr lang="en-US" sz="1800" dirty="0"/>
              <a:t>        </a:t>
            </a:r>
            <a:r>
              <a:rPr lang="en-US" sz="1800" dirty="0" err="1"/>
              <a:t>geom_point</a:t>
            </a:r>
            <a:r>
              <a:rPr lang="en-US" sz="1800" dirty="0"/>
              <a:t>()</a:t>
            </a:r>
          </a:p>
          <a:p>
            <a:r>
              <a:rPr lang="en-US" sz="1800" dirty="0"/>
              <a:t>#filter by </a:t>
            </a:r>
            <a:r>
              <a:rPr lang="en-US" sz="1800" dirty="0" err="1"/>
              <a:t>brainwt</a:t>
            </a:r>
            <a:r>
              <a:rPr lang="en-US" sz="1800" dirty="0"/>
              <a:t> too</a:t>
            </a:r>
          </a:p>
          <a:p>
            <a:r>
              <a:rPr lang="en-US" sz="1800" dirty="0" err="1"/>
              <a:t>msleep</a:t>
            </a:r>
            <a:r>
              <a:rPr lang="en-US" sz="1800" dirty="0"/>
              <a:t>%&gt;%</a:t>
            </a:r>
          </a:p>
          <a:p>
            <a:r>
              <a:rPr lang="en-US" sz="1800" dirty="0"/>
              <a:t>        filter(</a:t>
            </a:r>
            <a:r>
              <a:rPr lang="en-US" sz="1800" dirty="0" err="1"/>
              <a:t>bodywt</a:t>
            </a:r>
            <a:r>
              <a:rPr lang="en-US" sz="1800" dirty="0"/>
              <a:t>&lt;100 &amp; </a:t>
            </a:r>
            <a:r>
              <a:rPr lang="en-US" sz="1800" dirty="0" err="1"/>
              <a:t>brainwt</a:t>
            </a:r>
            <a:r>
              <a:rPr lang="en-US" sz="1800" dirty="0"/>
              <a:t>&lt;0.5)%&gt;%</a:t>
            </a:r>
          </a:p>
          <a:p>
            <a:r>
              <a:rPr lang="en-US" sz="1800" dirty="0"/>
              <a:t>        </a:t>
            </a:r>
            <a:r>
              <a:rPr lang="en-US" sz="1800" dirty="0" err="1"/>
              <a:t>ggplot</a:t>
            </a:r>
            <a:r>
              <a:rPr lang="en-US" sz="1800" dirty="0"/>
              <a:t>(</a:t>
            </a:r>
            <a:r>
              <a:rPr lang="en-US" sz="1800" dirty="0" err="1"/>
              <a:t>aes</a:t>
            </a:r>
            <a:r>
              <a:rPr lang="en-US" sz="1800" dirty="0"/>
              <a:t>(</a:t>
            </a:r>
            <a:r>
              <a:rPr lang="en-US" sz="1800" dirty="0" err="1"/>
              <a:t>bodywt,brainwt</a:t>
            </a:r>
            <a:r>
              <a:rPr lang="en-US" sz="1800" dirty="0"/>
              <a:t>))+</a:t>
            </a:r>
          </a:p>
          <a:p>
            <a:r>
              <a:rPr lang="en-US" sz="1800" dirty="0"/>
              <a:t>        </a:t>
            </a:r>
            <a:r>
              <a:rPr lang="en-US" sz="1800" dirty="0" err="1"/>
              <a:t>geom_point</a:t>
            </a:r>
            <a:r>
              <a:rPr lang="en-US" sz="1800" dirty="0"/>
              <a:t>()</a:t>
            </a:r>
          </a:p>
        </p:txBody>
      </p:sp>
      <p:pic>
        <p:nvPicPr>
          <p:cNvPr id="5" name="Picture 4">
            <a:extLst>
              <a:ext uri="{FF2B5EF4-FFF2-40B4-BE49-F238E27FC236}">
                <a16:creationId xmlns:a16="http://schemas.microsoft.com/office/drawing/2014/main" id="{7C9A12D0-AFCF-366C-2E2C-0026E3D43A96}"/>
              </a:ext>
            </a:extLst>
          </p:cNvPr>
          <p:cNvPicPr>
            <a:picLocks noChangeAspect="1"/>
          </p:cNvPicPr>
          <p:nvPr/>
        </p:nvPicPr>
        <p:blipFill>
          <a:blip r:embed="rId3"/>
          <a:stretch>
            <a:fillRect/>
          </a:stretch>
        </p:blipFill>
        <p:spPr>
          <a:xfrm>
            <a:off x="6096000" y="2108201"/>
            <a:ext cx="5688032" cy="3269712"/>
          </a:xfrm>
          <a:prstGeom prst="rect">
            <a:avLst/>
          </a:prstGeom>
        </p:spPr>
      </p:pic>
    </p:spTree>
    <p:extLst>
      <p:ext uri="{BB962C8B-B14F-4D97-AF65-F5344CB8AC3E}">
        <p14:creationId xmlns:p14="http://schemas.microsoft.com/office/powerpoint/2010/main" val="255759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414E-4CDE-390B-FE84-4013D429B5C1}"/>
              </a:ext>
            </a:extLst>
          </p:cNvPr>
          <p:cNvSpPr>
            <a:spLocks noGrp="1"/>
          </p:cNvSpPr>
          <p:nvPr>
            <p:ph type="title"/>
          </p:nvPr>
        </p:nvSpPr>
        <p:spPr/>
        <p:txBody>
          <a:bodyPr/>
          <a:lstStyle/>
          <a:p>
            <a:r>
              <a:rPr lang="en-US" dirty="0"/>
              <a:t>Add more vars to  the plot</a:t>
            </a:r>
          </a:p>
        </p:txBody>
      </p:sp>
      <p:sp>
        <p:nvSpPr>
          <p:cNvPr id="3" name="Content Placeholder 2">
            <a:extLst>
              <a:ext uri="{FF2B5EF4-FFF2-40B4-BE49-F238E27FC236}">
                <a16:creationId xmlns:a16="http://schemas.microsoft.com/office/drawing/2014/main" id="{041A11EC-75A1-3E59-06DF-7F94A669127F}"/>
              </a:ext>
            </a:extLst>
          </p:cNvPr>
          <p:cNvSpPr>
            <a:spLocks noGrp="1"/>
          </p:cNvSpPr>
          <p:nvPr>
            <p:ph idx="1"/>
          </p:nvPr>
        </p:nvSpPr>
        <p:spPr>
          <a:xfrm>
            <a:off x="182880" y="2108201"/>
            <a:ext cx="10058400" cy="3760891"/>
          </a:xfrm>
        </p:spPr>
        <p:txBody>
          <a:bodyPr>
            <a:normAutofit/>
          </a:bodyPr>
          <a:lstStyle/>
          <a:p>
            <a:r>
              <a:rPr lang="en-US" sz="1800" dirty="0" err="1"/>
              <a:t>msleep</a:t>
            </a:r>
            <a:r>
              <a:rPr lang="en-US" sz="1800" dirty="0"/>
              <a:t>%&gt;%</a:t>
            </a:r>
          </a:p>
          <a:p>
            <a:r>
              <a:rPr lang="en-US" sz="1800" dirty="0"/>
              <a:t>        filter(</a:t>
            </a:r>
            <a:r>
              <a:rPr lang="en-US" sz="1800" dirty="0" err="1"/>
              <a:t>bodywt</a:t>
            </a:r>
            <a:r>
              <a:rPr lang="en-US" sz="1800" dirty="0"/>
              <a:t>&lt;100 &amp; </a:t>
            </a:r>
            <a:r>
              <a:rPr lang="en-US" sz="1800" dirty="0" err="1"/>
              <a:t>brainwt</a:t>
            </a:r>
            <a:r>
              <a:rPr lang="en-US" sz="1800" dirty="0"/>
              <a:t>&lt;0.5)%&gt;%  </a:t>
            </a:r>
          </a:p>
          <a:p>
            <a:r>
              <a:rPr lang="en-US" sz="1800" dirty="0"/>
              <a:t>        </a:t>
            </a:r>
            <a:r>
              <a:rPr lang="en-US" sz="1800" dirty="0" err="1"/>
              <a:t>ggplot</a:t>
            </a:r>
            <a:r>
              <a:rPr lang="en-US" sz="1800" dirty="0"/>
              <a:t>(</a:t>
            </a:r>
            <a:r>
              <a:rPr lang="en-US" sz="1800" dirty="0" err="1"/>
              <a:t>aes</a:t>
            </a:r>
            <a:r>
              <a:rPr lang="en-US" sz="1800" dirty="0"/>
              <a:t>(</a:t>
            </a:r>
            <a:r>
              <a:rPr lang="en-US" sz="1800" dirty="0" err="1"/>
              <a:t>bodywt,brainwt</a:t>
            </a:r>
            <a:r>
              <a:rPr lang="en-US" sz="1800" dirty="0"/>
              <a:t>))+</a:t>
            </a:r>
          </a:p>
          <a:p>
            <a:r>
              <a:rPr lang="en-US" sz="1800" dirty="0"/>
              <a:t>        </a:t>
            </a:r>
            <a:r>
              <a:rPr lang="en-US" sz="1800" dirty="0" err="1"/>
              <a:t>geom_point</a:t>
            </a:r>
            <a:r>
              <a:rPr lang="en-US" sz="1800" dirty="0"/>
              <a:t>(</a:t>
            </a:r>
            <a:r>
              <a:rPr lang="en-US" sz="1800" dirty="0" err="1"/>
              <a:t>aes</a:t>
            </a:r>
            <a:r>
              <a:rPr lang="en-US" sz="1800" dirty="0"/>
              <a:t>(size=</a:t>
            </a:r>
            <a:r>
              <a:rPr lang="en-US" sz="1800" dirty="0" err="1"/>
              <a:t>awake,color</a:t>
            </a:r>
            <a:r>
              <a:rPr lang="en-US" sz="1800" dirty="0"/>
              <a:t>=</a:t>
            </a:r>
            <a:r>
              <a:rPr lang="en-US" sz="1800" dirty="0" err="1"/>
              <a:t>vore</a:t>
            </a:r>
            <a:r>
              <a:rPr lang="en-US" sz="1800" dirty="0"/>
              <a:t>), alpha=0.5)+</a:t>
            </a:r>
          </a:p>
          <a:p>
            <a:r>
              <a:rPr lang="en-US" sz="1800" dirty="0"/>
              <a:t>        </a:t>
            </a:r>
            <a:r>
              <a:rPr lang="en-US" sz="1800" dirty="0" err="1"/>
              <a:t>geom_smooth</a:t>
            </a:r>
            <a:r>
              <a:rPr lang="en-US" sz="1800" dirty="0"/>
              <a:t>(method=</a:t>
            </a:r>
            <a:r>
              <a:rPr lang="en-US" sz="1800" dirty="0" err="1"/>
              <a:t>lm</a:t>
            </a:r>
            <a:r>
              <a:rPr lang="en-US" sz="1800" dirty="0"/>
              <a:t>)+</a:t>
            </a:r>
          </a:p>
          <a:p>
            <a:r>
              <a:rPr lang="en-US" sz="1800" dirty="0"/>
              <a:t>        </a:t>
            </a:r>
            <a:r>
              <a:rPr lang="en-US" sz="1800" dirty="0" err="1"/>
              <a:t>theme_bw</a:t>
            </a:r>
            <a:r>
              <a:rPr lang="en-US" sz="1800" dirty="0"/>
              <a:t>()+</a:t>
            </a:r>
          </a:p>
          <a:p>
            <a:r>
              <a:rPr lang="en-US" sz="1800" dirty="0"/>
              <a:t>        labs(x="body weight in kg", y="brain weight in kg")</a:t>
            </a:r>
          </a:p>
        </p:txBody>
      </p:sp>
      <p:pic>
        <p:nvPicPr>
          <p:cNvPr id="5" name="Picture 4">
            <a:extLst>
              <a:ext uri="{FF2B5EF4-FFF2-40B4-BE49-F238E27FC236}">
                <a16:creationId xmlns:a16="http://schemas.microsoft.com/office/drawing/2014/main" id="{715EB0DB-7A72-547A-0D3E-189FECC9D762}"/>
              </a:ext>
            </a:extLst>
          </p:cNvPr>
          <p:cNvPicPr>
            <a:picLocks noChangeAspect="1"/>
          </p:cNvPicPr>
          <p:nvPr/>
        </p:nvPicPr>
        <p:blipFill>
          <a:blip r:embed="rId3"/>
          <a:stretch>
            <a:fillRect/>
          </a:stretch>
        </p:blipFill>
        <p:spPr>
          <a:xfrm>
            <a:off x="6028168" y="2108201"/>
            <a:ext cx="5980952" cy="3438095"/>
          </a:xfrm>
          <a:prstGeom prst="rect">
            <a:avLst/>
          </a:prstGeom>
        </p:spPr>
      </p:pic>
    </p:spTree>
    <p:extLst>
      <p:ext uri="{BB962C8B-B14F-4D97-AF65-F5344CB8AC3E}">
        <p14:creationId xmlns:p14="http://schemas.microsoft.com/office/powerpoint/2010/main" val="415451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D93E-D6C5-A8A8-33B9-2D0067990C1D}"/>
              </a:ext>
            </a:extLst>
          </p:cNvPr>
          <p:cNvSpPr>
            <a:spLocks noGrp="1"/>
          </p:cNvSpPr>
          <p:nvPr>
            <p:ph type="title"/>
          </p:nvPr>
        </p:nvSpPr>
        <p:spPr/>
        <p:txBody>
          <a:bodyPr>
            <a:normAutofit fontScale="90000"/>
          </a:bodyPr>
          <a:lstStyle/>
          <a:p>
            <a:br>
              <a:rPr lang="en-US" dirty="0"/>
            </a:br>
            <a:r>
              <a:rPr lang="en-US" dirty="0" err="1"/>
              <a:t>geom_histogram</a:t>
            </a:r>
            <a:r>
              <a:rPr lang="en-US" dirty="0"/>
              <a:t>() </a:t>
            </a:r>
            <a:br>
              <a:rPr lang="en-US" dirty="0"/>
            </a:br>
            <a:r>
              <a:rPr lang="en-US" sz="3600" dirty="0" err="1"/>
              <a:t>binwidh</a:t>
            </a:r>
            <a:r>
              <a:rPr lang="en-US" sz="3600" dirty="0"/>
              <a:t> = ...  </a:t>
            </a:r>
            <a:endParaRPr lang="en-US" dirty="0"/>
          </a:p>
        </p:txBody>
      </p:sp>
      <p:sp>
        <p:nvSpPr>
          <p:cNvPr id="3" name="Content Placeholder 2">
            <a:extLst>
              <a:ext uri="{FF2B5EF4-FFF2-40B4-BE49-F238E27FC236}">
                <a16:creationId xmlns:a16="http://schemas.microsoft.com/office/drawing/2014/main" id="{D7D33A26-4ECC-3001-B095-2CB54D31FF25}"/>
              </a:ext>
            </a:extLst>
          </p:cNvPr>
          <p:cNvSpPr>
            <a:spLocks noGrp="1"/>
          </p:cNvSpPr>
          <p:nvPr>
            <p:ph idx="1"/>
          </p:nvPr>
        </p:nvSpPr>
        <p:spPr/>
        <p:txBody>
          <a:bodyPr>
            <a:normAutofit lnSpcReduction="10000"/>
          </a:bodyPr>
          <a:lstStyle/>
          <a:p>
            <a:r>
              <a:rPr lang="en-US" sz="2400" dirty="0"/>
              <a:t>names(</a:t>
            </a:r>
            <a:r>
              <a:rPr lang="en-US" sz="2400" dirty="0" err="1"/>
              <a:t>msleep</a:t>
            </a:r>
            <a:r>
              <a:rPr lang="en-US" sz="2400" dirty="0"/>
              <a:t>)</a:t>
            </a:r>
          </a:p>
          <a:p>
            <a:r>
              <a:rPr lang="en-US" sz="2400" dirty="0" err="1"/>
              <a:t>msleep</a:t>
            </a:r>
            <a:r>
              <a:rPr lang="en-US" sz="2400" dirty="0"/>
              <a:t>%&gt;%</a:t>
            </a:r>
          </a:p>
          <a:p>
            <a:r>
              <a:rPr lang="en-US" sz="2400" dirty="0"/>
              <a:t>        </a:t>
            </a:r>
            <a:r>
              <a:rPr lang="en-US" sz="2400" dirty="0" err="1"/>
              <a:t>ggplot</a:t>
            </a:r>
            <a:r>
              <a:rPr lang="en-US" sz="2400" dirty="0"/>
              <a:t>(</a:t>
            </a:r>
            <a:r>
              <a:rPr lang="en-US" sz="2400" dirty="0" err="1"/>
              <a:t>aes</a:t>
            </a:r>
            <a:r>
              <a:rPr lang="en-US" sz="2400" dirty="0"/>
              <a:t>(awake))+</a:t>
            </a:r>
          </a:p>
          <a:p>
            <a:r>
              <a:rPr lang="en-US" sz="2400" dirty="0"/>
              <a:t>        </a:t>
            </a:r>
            <a:r>
              <a:rPr lang="en-US" sz="2400" dirty="0" err="1"/>
              <a:t>geom_histogram</a:t>
            </a:r>
            <a:r>
              <a:rPr lang="en-US" sz="2400" dirty="0"/>
              <a:t>()</a:t>
            </a:r>
          </a:p>
          <a:p>
            <a:endParaRPr lang="en-US" sz="2400" dirty="0"/>
          </a:p>
          <a:p>
            <a:endParaRPr lang="en-US" sz="2400" dirty="0"/>
          </a:p>
          <a:p>
            <a:r>
              <a:rPr lang="en-US" sz="2400" dirty="0"/>
              <a:t># It is preferable to ameliorate the appearance by dropping the empty bins ,  </a:t>
            </a:r>
          </a:p>
        </p:txBody>
      </p:sp>
      <p:pic>
        <p:nvPicPr>
          <p:cNvPr id="5" name="Picture 4">
            <a:extLst>
              <a:ext uri="{FF2B5EF4-FFF2-40B4-BE49-F238E27FC236}">
                <a16:creationId xmlns:a16="http://schemas.microsoft.com/office/drawing/2014/main" id="{305BFCD9-FD2B-67B6-67A0-42D1B27B39B9}"/>
              </a:ext>
            </a:extLst>
          </p:cNvPr>
          <p:cNvPicPr>
            <a:picLocks noChangeAspect="1"/>
          </p:cNvPicPr>
          <p:nvPr/>
        </p:nvPicPr>
        <p:blipFill>
          <a:blip r:embed="rId2"/>
          <a:stretch>
            <a:fillRect/>
          </a:stretch>
        </p:blipFill>
        <p:spPr>
          <a:xfrm>
            <a:off x="5383775" y="1851143"/>
            <a:ext cx="5980952" cy="3438095"/>
          </a:xfrm>
          <a:prstGeom prst="rect">
            <a:avLst/>
          </a:prstGeom>
        </p:spPr>
      </p:pic>
    </p:spTree>
    <p:extLst>
      <p:ext uri="{BB962C8B-B14F-4D97-AF65-F5344CB8AC3E}">
        <p14:creationId xmlns:p14="http://schemas.microsoft.com/office/powerpoint/2010/main" val="420726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7EF2-FA6C-0307-AF2D-A313DECE5A69}"/>
              </a:ext>
            </a:extLst>
          </p:cNvPr>
          <p:cNvSpPr>
            <a:spLocks noGrp="1"/>
          </p:cNvSpPr>
          <p:nvPr>
            <p:ph type="title"/>
          </p:nvPr>
        </p:nvSpPr>
        <p:spPr/>
        <p:txBody>
          <a:bodyPr/>
          <a:lstStyle/>
          <a:p>
            <a:r>
              <a:rPr lang="en-US" dirty="0" err="1"/>
              <a:t>geom_histogram</a:t>
            </a:r>
            <a:r>
              <a:rPr lang="en-US" dirty="0"/>
              <a:t>() </a:t>
            </a:r>
            <a:br>
              <a:rPr lang="en-US" dirty="0"/>
            </a:br>
            <a:r>
              <a:rPr lang="en-US" sz="3600" dirty="0" err="1"/>
              <a:t>binwidh</a:t>
            </a:r>
            <a:r>
              <a:rPr lang="en-US" sz="3600" dirty="0"/>
              <a:t> = ...</a:t>
            </a:r>
            <a:endParaRPr lang="en-US" dirty="0"/>
          </a:p>
        </p:txBody>
      </p:sp>
      <p:sp>
        <p:nvSpPr>
          <p:cNvPr id="3" name="Content Placeholder 2">
            <a:extLst>
              <a:ext uri="{FF2B5EF4-FFF2-40B4-BE49-F238E27FC236}">
                <a16:creationId xmlns:a16="http://schemas.microsoft.com/office/drawing/2014/main" id="{4C65998A-5BA3-0AB0-85E6-9CBB62F6D128}"/>
              </a:ext>
            </a:extLst>
          </p:cNvPr>
          <p:cNvSpPr>
            <a:spLocks noGrp="1"/>
          </p:cNvSpPr>
          <p:nvPr>
            <p:ph idx="1"/>
          </p:nvPr>
        </p:nvSpPr>
        <p:spPr>
          <a:xfrm>
            <a:off x="340963" y="2108201"/>
            <a:ext cx="10814717" cy="3760891"/>
          </a:xfrm>
        </p:spPr>
        <p:txBody>
          <a:bodyPr>
            <a:normAutofit/>
          </a:bodyPr>
          <a:lstStyle/>
          <a:p>
            <a:r>
              <a:rPr lang="en-US" sz="2400" dirty="0" err="1"/>
              <a:t>msleep</a:t>
            </a:r>
            <a:r>
              <a:rPr lang="en-US" sz="2400" dirty="0"/>
              <a:t>%&gt;%</a:t>
            </a:r>
          </a:p>
          <a:p>
            <a:r>
              <a:rPr lang="en-US" sz="2400" dirty="0"/>
              <a:t>        </a:t>
            </a:r>
            <a:r>
              <a:rPr lang="en-US" sz="2400" dirty="0" err="1"/>
              <a:t>ggplot</a:t>
            </a:r>
            <a:r>
              <a:rPr lang="en-US" sz="2400" dirty="0"/>
              <a:t>(</a:t>
            </a:r>
            <a:r>
              <a:rPr lang="en-US" sz="2400" dirty="0" err="1"/>
              <a:t>aes</a:t>
            </a:r>
            <a:r>
              <a:rPr lang="en-US" sz="2400" dirty="0"/>
              <a:t>(awake))+</a:t>
            </a:r>
          </a:p>
          <a:p>
            <a:r>
              <a:rPr lang="en-US" sz="2400" dirty="0"/>
              <a:t>        </a:t>
            </a:r>
            <a:r>
              <a:rPr lang="en-US" sz="2400" dirty="0" err="1"/>
              <a:t>geom_histogram</a:t>
            </a:r>
            <a:r>
              <a:rPr lang="en-US" sz="2400" dirty="0"/>
              <a:t>(</a:t>
            </a:r>
            <a:r>
              <a:rPr lang="en-US" sz="2400" dirty="0" err="1"/>
              <a:t>binwidth</a:t>
            </a:r>
            <a:r>
              <a:rPr lang="en-US" sz="2400" dirty="0"/>
              <a:t> = 2)</a:t>
            </a:r>
          </a:p>
        </p:txBody>
      </p:sp>
      <p:pic>
        <p:nvPicPr>
          <p:cNvPr id="5" name="Picture 4">
            <a:extLst>
              <a:ext uri="{FF2B5EF4-FFF2-40B4-BE49-F238E27FC236}">
                <a16:creationId xmlns:a16="http://schemas.microsoft.com/office/drawing/2014/main" id="{BBE932E0-9A04-3D52-4C3A-AA780BD35001}"/>
              </a:ext>
            </a:extLst>
          </p:cNvPr>
          <p:cNvPicPr>
            <a:picLocks noChangeAspect="1"/>
          </p:cNvPicPr>
          <p:nvPr/>
        </p:nvPicPr>
        <p:blipFill>
          <a:blip r:embed="rId2"/>
          <a:stretch>
            <a:fillRect/>
          </a:stretch>
        </p:blipFill>
        <p:spPr>
          <a:xfrm>
            <a:off x="5298716" y="2108201"/>
            <a:ext cx="5980952" cy="3438095"/>
          </a:xfrm>
          <a:prstGeom prst="rect">
            <a:avLst/>
          </a:prstGeom>
        </p:spPr>
      </p:pic>
    </p:spTree>
    <p:extLst>
      <p:ext uri="{BB962C8B-B14F-4D97-AF65-F5344CB8AC3E}">
        <p14:creationId xmlns:p14="http://schemas.microsoft.com/office/powerpoint/2010/main" val="229303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E898-AB02-0FE8-DA70-11CFABC466D9}"/>
              </a:ext>
            </a:extLst>
          </p:cNvPr>
          <p:cNvSpPr>
            <a:spLocks noGrp="1"/>
          </p:cNvSpPr>
          <p:nvPr>
            <p:ph type="title"/>
          </p:nvPr>
        </p:nvSpPr>
        <p:spPr/>
        <p:txBody>
          <a:bodyPr>
            <a:normAutofit/>
          </a:bodyPr>
          <a:lstStyle/>
          <a:p>
            <a:r>
              <a:rPr lang="en-US" sz="4400" dirty="0" err="1"/>
              <a:t>geom_smooth</a:t>
            </a:r>
            <a:r>
              <a:rPr lang="en-US" sz="4400" dirty="0"/>
              <a:t>(formula=</a:t>
            </a:r>
            <a:r>
              <a:rPr lang="en-US" sz="4400" dirty="0" err="1"/>
              <a:t>y~poly</a:t>
            </a:r>
            <a:r>
              <a:rPr lang="en-US" sz="4400" dirty="0"/>
              <a:t>(x,2)…</a:t>
            </a:r>
          </a:p>
        </p:txBody>
      </p:sp>
      <p:sp>
        <p:nvSpPr>
          <p:cNvPr id="3" name="Content Placeholder 2">
            <a:extLst>
              <a:ext uri="{FF2B5EF4-FFF2-40B4-BE49-F238E27FC236}">
                <a16:creationId xmlns:a16="http://schemas.microsoft.com/office/drawing/2014/main" id="{EEF56741-5669-BC87-06E2-958BF82B7075}"/>
              </a:ext>
            </a:extLst>
          </p:cNvPr>
          <p:cNvSpPr>
            <a:spLocks noGrp="1"/>
          </p:cNvSpPr>
          <p:nvPr>
            <p:ph idx="1"/>
          </p:nvPr>
        </p:nvSpPr>
        <p:spPr>
          <a:xfrm>
            <a:off x="154983" y="2108201"/>
            <a:ext cx="11000697" cy="3760891"/>
          </a:xfrm>
        </p:spPr>
        <p:txBody>
          <a:bodyPr/>
          <a:lstStyle/>
          <a:p>
            <a:r>
              <a:rPr lang="en-US" dirty="0"/>
              <a:t>c&lt;-cars %&gt;% </a:t>
            </a:r>
          </a:p>
          <a:p>
            <a:r>
              <a:rPr lang="en-US" dirty="0"/>
              <a:t>  </a:t>
            </a:r>
            <a:r>
              <a:rPr lang="en-US" dirty="0" err="1"/>
              <a:t>ggplot</a:t>
            </a:r>
            <a:r>
              <a:rPr lang="en-US" dirty="0"/>
              <a:t>(</a:t>
            </a:r>
            <a:r>
              <a:rPr lang="en-US" dirty="0" err="1"/>
              <a:t>aes</a:t>
            </a:r>
            <a:r>
              <a:rPr lang="en-US" dirty="0"/>
              <a:t>(</a:t>
            </a:r>
            <a:r>
              <a:rPr lang="en-US" dirty="0" err="1"/>
              <a:t>speed,dist</a:t>
            </a:r>
            <a:r>
              <a:rPr lang="en-US" dirty="0"/>
              <a:t>))+</a:t>
            </a:r>
          </a:p>
          <a:p>
            <a:r>
              <a:rPr lang="en-US" dirty="0"/>
              <a:t>  </a:t>
            </a:r>
            <a:r>
              <a:rPr lang="en-US" dirty="0" err="1"/>
              <a:t>geom_point</a:t>
            </a:r>
            <a:r>
              <a:rPr lang="en-US" dirty="0"/>
              <a:t>()</a:t>
            </a:r>
          </a:p>
          <a:p>
            <a:r>
              <a:rPr lang="en-US" dirty="0" err="1"/>
              <a:t>c+geom_smooth</a:t>
            </a:r>
            <a:r>
              <a:rPr lang="en-US" dirty="0"/>
              <a:t>(formula=</a:t>
            </a:r>
            <a:r>
              <a:rPr lang="en-US" dirty="0" err="1"/>
              <a:t>y~x</a:t>
            </a:r>
            <a:r>
              <a:rPr lang="en-US" dirty="0"/>
              <a:t>, method="</a:t>
            </a:r>
            <a:r>
              <a:rPr lang="en-US" dirty="0" err="1"/>
              <a:t>lm</a:t>
            </a:r>
            <a:r>
              <a:rPr lang="en-US" dirty="0"/>
              <a:t>")</a:t>
            </a:r>
          </a:p>
          <a:p>
            <a:endParaRPr lang="en-US" dirty="0"/>
          </a:p>
          <a:p>
            <a:r>
              <a:rPr lang="en-US" dirty="0" err="1"/>
              <a:t>c+geom_smooth</a:t>
            </a:r>
            <a:r>
              <a:rPr lang="en-US" dirty="0"/>
              <a:t>(formula=</a:t>
            </a:r>
            <a:r>
              <a:rPr lang="en-US" dirty="0" err="1"/>
              <a:t>y~poly</a:t>
            </a:r>
            <a:r>
              <a:rPr lang="en-US" dirty="0"/>
              <a:t>(x,2), method="</a:t>
            </a:r>
            <a:r>
              <a:rPr lang="en-US" dirty="0" err="1"/>
              <a:t>lm</a:t>
            </a:r>
            <a:r>
              <a:rPr lang="en-US" dirty="0"/>
              <a:t>") </a:t>
            </a:r>
          </a:p>
        </p:txBody>
      </p:sp>
      <p:pic>
        <p:nvPicPr>
          <p:cNvPr id="5" name="Picture 4">
            <a:extLst>
              <a:ext uri="{FF2B5EF4-FFF2-40B4-BE49-F238E27FC236}">
                <a16:creationId xmlns:a16="http://schemas.microsoft.com/office/drawing/2014/main" id="{658AD89C-872B-34A3-013E-6FA4E92B9DD2}"/>
              </a:ext>
            </a:extLst>
          </p:cNvPr>
          <p:cNvPicPr>
            <a:picLocks noChangeAspect="1"/>
          </p:cNvPicPr>
          <p:nvPr/>
        </p:nvPicPr>
        <p:blipFill>
          <a:blip r:embed="rId2"/>
          <a:stretch>
            <a:fillRect/>
          </a:stretch>
        </p:blipFill>
        <p:spPr>
          <a:xfrm>
            <a:off x="5655331" y="2269598"/>
            <a:ext cx="5980952" cy="3438095"/>
          </a:xfrm>
          <a:prstGeom prst="rect">
            <a:avLst/>
          </a:prstGeom>
        </p:spPr>
      </p:pic>
    </p:spTree>
    <p:extLst>
      <p:ext uri="{BB962C8B-B14F-4D97-AF65-F5344CB8AC3E}">
        <p14:creationId xmlns:p14="http://schemas.microsoft.com/office/powerpoint/2010/main" val="363669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EACD-3E00-B223-3033-AC1CEF312A95}"/>
              </a:ext>
            </a:extLst>
          </p:cNvPr>
          <p:cNvSpPr>
            <a:spLocks noGrp="1"/>
          </p:cNvSpPr>
          <p:nvPr>
            <p:ph type="title"/>
          </p:nvPr>
        </p:nvSpPr>
        <p:spPr/>
        <p:txBody>
          <a:bodyPr/>
          <a:lstStyle/>
          <a:p>
            <a:r>
              <a:rPr lang="en-US" dirty="0"/>
              <a:t>Show the equation on the plot: </a:t>
            </a:r>
            <a:r>
              <a:rPr lang="en-US" dirty="0" err="1"/>
              <a:t>stat_poly_eq</a:t>
            </a:r>
            <a:r>
              <a:rPr lang="en-US" dirty="0"/>
              <a:t>()</a:t>
            </a:r>
          </a:p>
        </p:txBody>
      </p:sp>
      <p:sp>
        <p:nvSpPr>
          <p:cNvPr id="3" name="Content Placeholder 2">
            <a:extLst>
              <a:ext uri="{FF2B5EF4-FFF2-40B4-BE49-F238E27FC236}">
                <a16:creationId xmlns:a16="http://schemas.microsoft.com/office/drawing/2014/main" id="{CEC5AB16-BFC1-B068-D4A3-B3CF03A96A2D}"/>
              </a:ext>
            </a:extLst>
          </p:cNvPr>
          <p:cNvSpPr>
            <a:spLocks noGrp="1"/>
          </p:cNvSpPr>
          <p:nvPr>
            <p:ph idx="1"/>
          </p:nvPr>
        </p:nvSpPr>
        <p:spPr>
          <a:xfrm>
            <a:off x="115048" y="1988921"/>
            <a:ext cx="11040632" cy="4241398"/>
          </a:xfrm>
        </p:spPr>
        <p:txBody>
          <a:bodyPr>
            <a:noAutofit/>
          </a:bodyPr>
          <a:lstStyle/>
          <a:p>
            <a:r>
              <a:rPr lang="en-US" sz="1800" dirty="0"/>
              <a:t>library(</a:t>
            </a:r>
            <a:r>
              <a:rPr lang="en-US" sz="1800" dirty="0" err="1"/>
              <a:t>ggpmisc</a:t>
            </a:r>
            <a:r>
              <a:rPr lang="en-US" sz="1800" dirty="0"/>
              <a:t>)</a:t>
            </a:r>
          </a:p>
          <a:p>
            <a:r>
              <a:rPr lang="en-US" sz="1800" dirty="0" err="1"/>
              <a:t>my_for</a:t>
            </a:r>
            <a:r>
              <a:rPr lang="en-US" sz="1800" dirty="0"/>
              <a:t>=</a:t>
            </a:r>
            <a:r>
              <a:rPr lang="en-US" sz="1800" dirty="0" err="1"/>
              <a:t>y~poly</a:t>
            </a:r>
            <a:r>
              <a:rPr lang="en-US" sz="1800" dirty="0"/>
              <a:t>(x,2)</a:t>
            </a:r>
          </a:p>
          <a:p>
            <a:r>
              <a:rPr lang="en-US" sz="1800" dirty="0"/>
              <a:t>cars %&gt;% </a:t>
            </a:r>
          </a:p>
          <a:p>
            <a:r>
              <a:rPr lang="en-US" sz="1800" dirty="0"/>
              <a:t>  </a:t>
            </a:r>
            <a:r>
              <a:rPr lang="en-US" sz="1800" dirty="0" err="1"/>
              <a:t>ggplot</a:t>
            </a:r>
            <a:r>
              <a:rPr lang="en-US" sz="1800" dirty="0"/>
              <a:t>(</a:t>
            </a:r>
            <a:r>
              <a:rPr lang="en-US" sz="1800" dirty="0" err="1"/>
              <a:t>aes</a:t>
            </a:r>
            <a:r>
              <a:rPr lang="en-US" sz="1800" dirty="0"/>
              <a:t>(</a:t>
            </a:r>
            <a:r>
              <a:rPr lang="en-US" sz="1800" dirty="0" err="1"/>
              <a:t>speed,dist</a:t>
            </a:r>
            <a:r>
              <a:rPr lang="en-US" sz="1800" dirty="0"/>
              <a:t>))+</a:t>
            </a:r>
          </a:p>
          <a:p>
            <a:r>
              <a:rPr lang="en-US" sz="1800" dirty="0"/>
              <a:t>  </a:t>
            </a:r>
            <a:r>
              <a:rPr lang="en-US" sz="1800" dirty="0" err="1"/>
              <a:t>geom_point</a:t>
            </a:r>
            <a:r>
              <a:rPr lang="en-US" sz="1800" dirty="0"/>
              <a:t>()+</a:t>
            </a:r>
          </a:p>
          <a:p>
            <a:r>
              <a:rPr lang="en-US" sz="1800" dirty="0"/>
              <a:t>  </a:t>
            </a:r>
            <a:r>
              <a:rPr lang="en-US" sz="1800" dirty="0" err="1"/>
              <a:t>geom_smooth</a:t>
            </a:r>
            <a:r>
              <a:rPr lang="en-US" sz="1800" dirty="0"/>
              <a:t>(formula=</a:t>
            </a:r>
            <a:r>
              <a:rPr lang="en-US" sz="1800" dirty="0" err="1"/>
              <a:t>my_for</a:t>
            </a:r>
            <a:r>
              <a:rPr lang="en-US" sz="1800" dirty="0"/>
              <a:t>, method="</a:t>
            </a:r>
            <a:r>
              <a:rPr lang="en-US" sz="1800" dirty="0" err="1"/>
              <a:t>lm</a:t>
            </a:r>
            <a:r>
              <a:rPr lang="en-US" sz="1800" dirty="0"/>
              <a:t>", level=0.9)+</a:t>
            </a:r>
          </a:p>
          <a:p>
            <a:r>
              <a:rPr lang="en-US" sz="1800" dirty="0"/>
              <a:t>  </a:t>
            </a:r>
            <a:r>
              <a:rPr lang="en-US" sz="1800" dirty="0" err="1"/>
              <a:t>stat_poly_eq</a:t>
            </a:r>
            <a:r>
              <a:rPr lang="en-US" sz="1800" dirty="0"/>
              <a:t>(formula=</a:t>
            </a:r>
            <a:r>
              <a:rPr lang="en-US" sz="1800" dirty="0" err="1"/>
              <a:t>my_for</a:t>
            </a:r>
            <a:r>
              <a:rPr lang="en-US" sz="1800" dirty="0"/>
              <a:t>,</a:t>
            </a:r>
          </a:p>
          <a:p>
            <a:r>
              <a:rPr lang="en-US" sz="1800" dirty="0" err="1"/>
              <a:t>aes</a:t>
            </a:r>
            <a:r>
              <a:rPr lang="en-US" sz="1800" dirty="0"/>
              <a:t>(label=paste(..eq.label..,..rr.label..,</a:t>
            </a:r>
            <a:r>
              <a:rPr lang="en-US" sz="1800" dirty="0" err="1"/>
              <a:t>sep</a:t>
            </a:r>
            <a:r>
              <a:rPr lang="en-US" sz="1800" dirty="0"/>
              <a:t>="~~~")),</a:t>
            </a:r>
          </a:p>
          <a:p>
            <a:r>
              <a:rPr lang="en-US" sz="1800" dirty="0"/>
              <a:t>                 parse=T, size=4,color="blue")</a:t>
            </a:r>
          </a:p>
        </p:txBody>
      </p:sp>
      <p:pic>
        <p:nvPicPr>
          <p:cNvPr id="5" name="Picture 4">
            <a:extLst>
              <a:ext uri="{FF2B5EF4-FFF2-40B4-BE49-F238E27FC236}">
                <a16:creationId xmlns:a16="http://schemas.microsoft.com/office/drawing/2014/main" id="{3B3A3471-71B8-D0E4-2C28-EA4C4EDABB50}"/>
              </a:ext>
            </a:extLst>
          </p:cNvPr>
          <p:cNvPicPr>
            <a:picLocks noChangeAspect="1"/>
          </p:cNvPicPr>
          <p:nvPr/>
        </p:nvPicPr>
        <p:blipFill>
          <a:blip r:embed="rId2"/>
          <a:stretch>
            <a:fillRect/>
          </a:stretch>
        </p:blipFill>
        <p:spPr>
          <a:xfrm>
            <a:off x="5873857" y="1988921"/>
            <a:ext cx="5281823" cy="3036207"/>
          </a:xfrm>
          <a:prstGeom prst="rect">
            <a:avLst/>
          </a:prstGeom>
        </p:spPr>
      </p:pic>
    </p:spTree>
    <p:extLst>
      <p:ext uri="{BB962C8B-B14F-4D97-AF65-F5344CB8AC3E}">
        <p14:creationId xmlns:p14="http://schemas.microsoft.com/office/powerpoint/2010/main" val="205756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7459-0F76-F731-ADDF-A80576014285}"/>
              </a:ext>
            </a:extLst>
          </p:cNvPr>
          <p:cNvSpPr>
            <a:spLocks noGrp="1"/>
          </p:cNvSpPr>
          <p:nvPr>
            <p:ph type="title"/>
          </p:nvPr>
        </p:nvSpPr>
        <p:spPr/>
        <p:txBody>
          <a:bodyPr>
            <a:normAutofit fontScale="90000"/>
          </a:bodyPr>
          <a:lstStyle/>
          <a:p>
            <a:r>
              <a:rPr lang="en-US" dirty="0" err="1"/>
              <a:t>box_plot</a:t>
            </a:r>
            <a:r>
              <a:rPr lang="en-US" dirty="0"/>
              <a:t> (): </a:t>
            </a:r>
            <a:br>
              <a:rPr lang="en-US" dirty="0"/>
            </a:br>
            <a:r>
              <a:rPr lang="en-US" sz="3600" dirty="0"/>
              <a:t>plotting categorical against numeric variables</a:t>
            </a:r>
            <a:endParaRPr lang="en-US" dirty="0"/>
          </a:p>
        </p:txBody>
      </p:sp>
      <p:sp>
        <p:nvSpPr>
          <p:cNvPr id="3" name="Content Placeholder 2">
            <a:extLst>
              <a:ext uri="{FF2B5EF4-FFF2-40B4-BE49-F238E27FC236}">
                <a16:creationId xmlns:a16="http://schemas.microsoft.com/office/drawing/2014/main" id="{38B0BC38-22AF-CCF8-F6CD-FA092B3C3CBF}"/>
              </a:ext>
            </a:extLst>
          </p:cNvPr>
          <p:cNvSpPr>
            <a:spLocks noGrp="1"/>
          </p:cNvSpPr>
          <p:nvPr>
            <p:ph idx="1"/>
          </p:nvPr>
        </p:nvSpPr>
        <p:spPr/>
        <p:txBody>
          <a:bodyPr>
            <a:normAutofit/>
          </a:bodyPr>
          <a:lstStyle/>
          <a:p>
            <a:r>
              <a:rPr lang="en-US" sz="2400" dirty="0" err="1"/>
              <a:t>msleep</a:t>
            </a:r>
            <a:r>
              <a:rPr lang="en-US" sz="2400" dirty="0"/>
              <a:t> %&gt;%</a:t>
            </a:r>
          </a:p>
          <a:p>
            <a:r>
              <a:rPr lang="en-US" sz="2400" dirty="0"/>
              <a:t>#drop_na(vore)%&gt;%        </a:t>
            </a:r>
          </a:p>
          <a:p>
            <a:r>
              <a:rPr lang="en-US" sz="2400" dirty="0" err="1"/>
              <a:t>ggplot</a:t>
            </a:r>
            <a:r>
              <a:rPr lang="en-US" sz="2400" dirty="0"/>
              <a:t>(</a:t>
            </a:r>
            <a:r>
              <a:rPr lang="en-US" sz="2400" dirty="0" err="1"/>
              <a:t>aes</a:t>
            </a:r>
            <a:r>
              <a:rPr lang="en-US" sz="2400" dirty="0"/>
              <a:t>(</a:t>
            </a:r>
            <a:r>
              <a:rPr lang="en-US" sz="2400" dirty="0" err="1"/>
              <a:t>vore,awake</a:t>
            </a:r>
            <a:r>
              <a:rPr lang="en-US" sz="2400" dirty="0"/>
              <a:t>))+</a:t>
            </a:r>
          </a:p>
          <a:p>
            <a:r>
              <a:rPr lang="en-US" sz="2400" dirty="0"/>
              <a:t>        </a:t>
            </a:r>
            <a:r>
              <a:rPr lang="en-US" sz="2400" dirty="0" err="1"/>
              <a:t>geom_boxplot</a:t>
            </a:r>
            <a:r>
              <a:rPr lang="en-US" sz="2400" dirty="0"/>
              <a:t>()</a:t>
            </a:r>
          </a:p>
        </p:txBody>
      </p:sp>
      <p:pic>
        <p:nvPicPr>
          <p:cNvPr id="5" name="Picture 4">
            <a:extLst>
              <a:ext uri="{FF2B5EF4-FFF2-40B4-BE49-F238E27FC236}">
                <a16:creationId xmlns:a16="http://schemas.microsoft.com/office/drawing/2014/main" id="{03252881-7511-B453-AE7D-F9F2A6FAF21B}"/>
              </a:ext>
            </a:extLst>
          </p:cNvPr>
          <p:cNvPicPr>
            <a:picLocks noChangeAspect="1"/>
          </p:cNvPicPr>
          <p:nvPr/>
        </p:nvPicPr>
        <p:blipFill>
          <a:blip r:embed="rId3"/>
          <a:stretch>
            <a:fillRect/>
          </a:stretch>
        </p:blipFill>
        <p:spPr>
          <a:xfrm>
            <a:off x="4508212" y="2108202"/>
            <a:ext cx="6928235" cy="3982632"/>
          </a:xfrm>
          <a:prstGeom prst="rect">
            <a:avLst/>
          </a:prstGeom>
        </p:spPr>
      </p:pic>
    </p:spTree>
    <p:extLst>
      <p:ext uri="{BB962C8B-B14F-4D97-AF65-F5344CB8AC3E}">
        <p14:creationId xmlns:p14="http://schemas.microsoft.com/office/powerpoint/2010/main" val="2050488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DB0C-4605-5DA3-25B3-61A070DE129A}"/>
              </a:ext>
            </a:extLst>
          </p:cNvPr>
          <p:cNvSpPr>
            <a:spLocks noGrp="1"/>
          </p:cNvSpPr>
          <p:nvPr>
            <p:ph type="title"/>
          </p:nvPr>
        </p:nvSpPr>
        <p:spPr/>
        <p:txBody>
          <a:bodyPr/>
          <a:lstStyle/>
          <a:p>
            <a:r>
              <a:rPr lang="en-US" dirty="0" err="1"/>
              <a:t>geom_density</a:t>
            </a:r>
            <a:r>
              <a:rPr lang="en-US" dirty="0"/>
              <a:t>()</a:t>
            </a:r>
          </a:p>
        </p:txBody>
      </p:sp>
      <p:sp>
        <p:nvSpPr>
          <p:cNvPr id="3" name="Content Placeholder 2">
            <a:extLst>
              <a:ext uri="{FF2B5EF4-FFF2-40B4-BE49-F238E27FC236}">
                <a16:creationId xmlns:a16="http://schemas.microsoft.com/office/drawing/2014/main" id="{E9E12592-A4D5-175D-8D18-1E504B791612}"/>
              </a:ext>
            </a:extLst>
          </p:cNvPr>
          <p:cNvSpPr>
            <a:spLocks noGrp="1"/>
          </p:cNvSpPr>
          <p:nvPr>
            <p:ph idx="1"/>
          </p:nvPr>
        </p:nvSpPr>
        <p:spPr/>
        <p:txBody>
          <a:bodyPr/>
          <a:lstStyle/>
          <a:p>
            <a:r>
              <a:rPr lang="nl-NL" dirty="0"/>
              <a:t>msleep %&gt;%</a:t>
            </a:r>
          </a:p>
          <a:p>
            <a:r>
              <a:rPr lang="nl-NL" dirty="0"/>
              <a:t>        drop_na(vore)%&gt;%</a:t>
            </a:r>
          </a:p>
          <a:p>
            <a:r>
              <a:rPr lang="nl-NL" dirty="0"/>
              <a:t>        ggplot(aes(awake))+</a:t>
            </a:r>
          </a:p>
          <a:p>
            <a:r>
              <a:rPr lang="nl-NL" dirty="0"/>
              <a:t>        geom_density()+</a:t>
            </a:r>
          </a:p>
          <a:p>
            <a:r>
              <a:rPr lang="nl-NL" dirty="0"/>
              <a:t>        #facet_wrap(~vore)</a:t>
            </a:r>
            <a:endParaRPr lang="en-US" dirty="0"/>
          </a:p>
        </p:txBody>
      </p:sp>
      <p:pic>
        <p:nvPicPr>
          <p:cNvPr id="5" name="Picture 4">
            <a:extLst>
              <a:ext uri="{FF2B5EF4-FFF2-40B4-BE49-F238E27FC236}">
                <a16:creationId xmlns:a16="http://schemas.microsoft.com/office/drawing/2014/main" id="{E2455879-1B59-2DBC-4FA4-7254EC3C202F}"/>
              </a:ext>
            </a:extLst>
          </p:cNvPr>
          <p:cNvPicPr>
            <a:picLocks noChangeAspect="1"/>
          </p:cNvPicPr>
          <p:nvPr/>
        </p:nvPicPr>
        <p:blipFill>
          <a:blip r:embed="rId3"/>
          <a:stretch>
            <a:fillRect/>
          </a:stretch>
        </p:blipFill>
        <p:spPr>
          <a:xfrm>
            <a:off x="5174728" y="2108201"/>
            <a:ext cx="5980952" cy="3438095"/>
          </a:xfrm>
          <a:prstGeom prst="rect">
            <a:avLst/>
          </a:prstGeom>
        </p:spPr>
      </p:pic>
    </p:spTree>
    <p:extLst>
      <p:ext uri="{BB962C8B-B14F-4D97-AF65-F5344CB8AC3E}">
        <p14:creationId xmlns:p14="http://schemas.microsoft.com/office/powerpoint/2010/main" val="238038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11800" y="571072"/>
            <a:ext cx="10058400" cy="3892168"/>
          </a:xfrm>
        </p:spPr>
        <p:txBody>
          <a:bodyPr anchor="ctr">
            <a:normAutofit/>
          </a:bodyPr>
          <a:lstStyle/>
          <a:p>
            <a:pPr lvl="0"/>
            <a:r>
              <a:rPr lang="en-US" sz="4800" i="1" dirty="0">
                <a:solidFill>
                  <a:srgbClr val="FFFFFF"/>
                </a:solidFill>
              </a:rPr>
              <a:t>“The simple graph has brought more information to the data analyst’s mind than any other device.”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t>
            </a:r>
            <a:r>
              <a:rPr lang="en-US" sz="2400" i="1" dirty="0">
                <a:solidFill>
                  <a:srgbClr val="FFFFFF"/>
                </a:solidFill>
              </a:rPr>
              <a:t>John Tukey</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760C-369C-9835-A664-8843C8B4D15D}"/>
              </a:ext>
            </a:extLst>
          </p:cNvPr>
          <p:cNvSpPr>
            <a:spLocks noGrp="1"/>
          </p:cNvSpPr>
          <p:nvPr>
            <p:ph type="title"/>
          </p:nvPr>
        </p:nvSpPr>
        <p:spPr/>
        <p:txBody>
          <a:bodyPr/>
          <a:lstStyle/>
          <a:p>
            <a:r>
              <a:rPr lang="en-US" dirty="0"/>
              <a:t>Superposed density plots</a:t>
            </a:r>
          </a:p>
        </p:txBody>
      </p:sp>
      <p:sp>
        <p:nvSpPr>
          <p:cNvPr id="3" name="Content Placeholder 2">
            <a:extLst>
              <a:ext uri="{FF2B5EF4-FFF2-40B4-BE49-F238E27FC236}">
                <a16:creationId xmlns:a16="http://schemas.microsoft.com/office/drawing/2014/main" id="{DC8C5CEB-A3F6-AAF5-21C8-2939EEA810AA}"/>
              </a:ext>
            </a:extLst>
          </p:cNvPr>
          <p:cNvSpPr>
            <a:spLocks noGrp="1"/>
          </p:cNvSpPr>
          <p:nvPr>
            <p:ph idx="1"/>
          </p:nvPr>
        </p:nvSpPr>
        <p:spPr/>
        <p:txBody>
          <a:bodyPr/>
          <a:lstStyle/>
          <a:p>
            <a:r>
              <a:rPr lang="en-US" dirty="0" err="1"/>
              <a:t>msleep</a:t>
            </a:r>
            <a:r>
              <a:rPr lang="en-US" dirty="0"/>
              <a:t> %&gt;%</a:t>
            </a:r>
          </a:p>
          <a:p>
            <a:r>
              <a:rPr lang="en-US" dirty="0"/>
              <a:t>        </a:t>
            </a:r>
            <a:r>
              <a:rPr lang="en-US" dirty="0" err="1"/>
              <a:t>drop_na</a:t>
            </a:r>
            <a:r>
              <a:rPr lang="en-US" dirty="0"/>
              <a:t>(</a:t>
            </a:r>
            <a:r>
              <a:rPr lang="en-US" dirty="0" err="1"/>
              <a:t>vore</a:t>
            </a:r>
            <a:r>
              <a:rPr lang="en-US" dirty="0"/>
              <a:t>)%&gt;%</a:t>
            </a:r>
          </a:p>
          <a:p>
            <a:r>
              <a:rPr lang="en-US" dirty="0"/>
              <a:t>        #filter(vore=="omni"|vore=="carni")%&gt;%</a:t>
            </a:r>
          </a:p>
          <a:p>
            <a:r>
              <a:rPr lang="en-US" dirty="0"/>
              <a:t>        #filter(vore%in%c(""omni","carni"))%&gt;%#same result</a:t>
            </a:r>
          </a:p>
          <a:p>
            <a:r>
              <a:rPr lang="en-US" dirty="0"/>
              <a:t>        </a:t>
            </a:r>
            <a:r>
              <a:rPr lang="en-US" dirty="0" err="1"/>
              <a:t>ggplot</a:t>
            </a:r>
            <a:r>
              <a:rPr lang="en-US" dirty="0"/>
              <a:t>(</a:t>
            </a:r>
            <a:r>
              <a:rPr lang="en-US" dirty="0" err="1"/>
              <a:t>aes</a:t>
            </a:r>
            <a:r>
              <a:rPr lang="en-US" dirty="0"/>
              <a:t>(awake))+</a:t>
            </a:r>
          </a:p>
          <a:p>
            <a:r>
              <a:rPr lang="en-US" dirty="0"/>
              <a:t>        #geom_density() #one curve</a:t>
            </a:r>
          </a:p>
          <a:p>
            <a:r>
              <a:rPr lang="en-US" dirty="0"/>
              <a:t>        </a:t>
            </a:r>
            <a:r>
              <a:rPr lang="en-US" dirty="0" err="1"/>
              <a:t>geom_density</a:t>
            </a:r>
            <a:r>
              <a:rPr lang="en-US" dirty="0"/>
              <a:t>(</a:t>
            </a:r>
            <a:r>
              <a:rPr lang="en-US" dirty="0" err="1"/>
              <a:t>aes</a:t>
            </a:r>
            <a:r>
              <a:rPr lang="en-US" dirty="0"/>
              <a:t>(color=</a:t>
            </a:r>
            <a:r>
              <a:rPr lang="en-US" dirty="0" err="1"/>
              <a:t>vore</a:t>
            </a:r>
            <a:r>
              <a:rPr lang="en-US" dirty="0"/>
              <a:t>))# </a:t>
            </a:r>
            <a:r>
              <a:rPr lang="en-US" dirty="0" err="1"/>
              <a:t>ceveral</a:t>
            </a:r>
            <a:r>
              <a:rPr lang="en-US" dirty="0"/>
              <a:t> curves</a:t>
            </a:r>
          </a:p>
        </p:txBody>
      </p:sp>
      <p:pic>
        <p:nvPicPr>
          <p:cNvPr id="5" name="Picture 4">
            <a:extLst>
              <a:ext uri="{FF2B5EF4-FFF2-40B4-BE49-F238E27FC236}">
                <a16:creationId xmlns:a16="http://schemas.microsoft.com/office/drawing/2014/main" id="{7374B83C-6CE6-52F0-8499-F6920B16A67D}"/>
              </a:ext>
            </a:extLst>
          </p:cNvPr>
          <p:cNvPicPr>
            <a:picLocks noChangeAspect="1"/>
          </p:cNvPicPr>
          <p:nvPr/>
        </p:nvPicPr>
        <p:blipFill>
          <a:blip r:embed="rId3"/>
          <a:stretch>
            <a:fillRect/>
          </a:stretch>
        </p:blipFill>
        <p:spPr>
          <a:xfrm>
            <a:off x="6896746" y="2108201"/>
            <a:ext cx="5180205" cy="3438095"/>
          </a:xfrm>
          <a:prstGeom prst="rect">
            <a:avLst/>
          </a:prstGeom>
        </p:spPr>
      </p:pic>
    </p:spTree>
    <p:extLst>
      <p:ext uri="{BB962C8B-B14F-4D97-AF65-F5344CB8AC3E}">
        <p14:creationId xmlns:p14="http://schemas.microsoft.com/office/powerpoint/2010/main" val="648207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1801-12FC-1053-7FA6-A823FD3DBE23}"/>
              </a:ext>
            </a:extLst>
          </p:cNvPr>
          <p:cNvSpPr>
            <a:spLocks noGrp="1"/>
          </p:cNvSpPr>
          <p:nvPr>
            <p:ph type="title"/>
          </p:nvPr>
        </p:nvSpPr>
        <p:spPr/>
        <p:txBody>
          <a:bodyPr>
            <a:normAutofit/>
          </a:bodyPr>
          <a:lstStyle/>
          <a:p>
            <a:r>
              <a:rPr lang="fr-FR" dirty="0" err="1"/>
              <a:t>Comprehensive</a:t>
            </a:r>
            <a:r>
              <a:rPr lang="fr-FR" dirty="0"/>
              <a:t> </a:t>
            </a:r>
            <a:r>
              <a:rPr lang="fr-FR" dirty="0" err="1"/>
              <a:t>example</a:t>
            </a:r>
            <a:r>
              <a:rPr lang="fr-FR" dirty="0"/>
              <a:t> nbre1.</a:t>
            </a:r>
            <a:br>
              <a:rPr lang="fr-FR" dirty="0"/>
            </a:br>
            <a:r>
              <a:rPr lang="fr-FR" dirty="0"/>
              <a:t> </a:t>
            </a:r>
            <a:r>
              <a:rPr lang="fr-FR" sz="3100" dirty="0" err="1"/>
              <a:t>using</a:t>
            </a:r>
            <a:r>
              <a:rPr lang="fr-FR" sz="3100" dirty="0"/>
              <a:t> </a:t>
            </a:r>
            <a:r>
              <a:rPr lang="fr-FR" sz="3100" dirty="0" err="1"/>
              <a:t>geom_density</a:t>
            </a:r>
            <a:r>
              <a:rPr lang="fr-FR" sz="3100" dirty="0"/>
              <a:t> to </a:t>
            </a:r>
            <a:r>
              <a:rPr lang="fr-FR" sz="3100" dirty="0" err="1"/>
              <a:t>illustrate</a:t>
            </a:r>
            <a:r>
              <a:rPr lang="fr-FR" sz="3100" dirty="0"/>
              <a:t> the t-test </a:t>
            </a:r>
            <a:r>
              <a:rPr lang="fr-FR" sz="3100" dirty="0" err="1"/>
              <a:t>results</a:t>
            </a:r>
            <a:endParaRPr lang="en-US" dirty="0"/>
          </a:p>
        </p:txBody>
      </p:sp>
      <p:sp>
        <p:nvSpPr>
          <p:cNvPr id="3" name="Content Placeholder 2">
            <a:extLst>
              <a:ext uri="{FF2B5EF4-FFF2-40B4-BE49-F238E27FC236}">
                <a16:creationId xmlns:a16="http://schemas.microsoft.com/office/drawing/2014/main" id="{84F30B06-44EE-5C58-AAA7-8AE5170E5972}"/>
              </a:ext>
            </a:extLst>
          </p:cNvPr>
          <p:cNvSpPr>
            <a:spLocks noGrp="1"/>
          </p:cNvSpPr>
          <p:nvPr>
            <p:ph idx="1"/>
          </p:nvPr>
        </p:nvSpPr>
        <p:spPr>
          <a:solidFill>
            <a:schemeClr val="bg1">
              <a:lumMod val="95000"/>
            </a:schemeClr>
          </a:solidFill>
        </p:spPr>
        <p:txBody>
          <a:bodyPr>
            <a:normAutofit/>
          </a:bodyPr>
          <a:lstStyle/>
          <a:p>
            <a:r>
              <a:rPr lang="en-US" sz="2400" dirty="0" err="1"/>
              <a:t>gapminder</a:t>
            </a:r>
            <a:r>
              <a:rPr lang="en-US" sz="2400" dirty="0"/>
              <a:t> %&gt;% </a:t>
            </a:r>
          </a:p>
          <a:p>
            <a:r>
              <a:rPr lang="en-US" sz="2400" dirty="0"/>
              <a:t>        filter(continent %in% c("</a:t>
            </a:r>
            <a:r>
              <a:rPr lang="en-US" sz="2400" dirty="0" err="1"/>
              <a:t>Africa","Europe</a:t>
            </a:r>
            <a:r>
              <a:rPr lang="en-US" sz="2400" dirty="0"/>
              <a:t>")) %&gt;% </a:t>
            </a:r>
          </a:p>
          <a:p>
            <a:r>
              <a:rPr lang="en-US" sz="2400" dirty="0"/>
              <a:t>        </a:t>
            </a:r>
            <a:r>
              <a:rPr lang="en-US" sz="2400" dirty="0" err="1"/>
              <a:t>t.test</a:t>
            </a:r>
            <a:r>
              <a:rPr lang="en-US" sz="2400" dirty="0"/>
              <a:t>(</a:t>
            </a:r>
            <a:r>
              <a:rPr lang="en-US" sz="2400" dirty="0" err="1"/>
              <a:t>lifeExp</a:t>
            </a:r>
            <a:r>
              <a:rPr lang="en-US" sz="2400" dirty="0"/>
              <a:t> ~ continent, </a:t>
            </a:r>
          </a:p>
          <a:p>
            <a:r>
              <a:rPr lang="en-US" sz="2400" dirty="0"/>
              <a:t>               data=.,</a:t>
            </a:r>
          </a:p>
          <a:p>
            <a:r>
              <a:rPr lang="en-US" sz="2400" dirty="0"/>
              <a:t>               alternative = "</a:t>
            </a:r>
            <a:r>
              <a:rPr lang="en-US" sz="2400" dirty="0" err="1"/>
              <a:t>two.sided</a:t>
            </a:r>
            <a:r>
              <a:rPr lang="en-US" sz="2400" dirty="0"/>
              <a:t>",</a:t>
            </a:r>
          </a:p>
          <a:p>
            <a:r>
              <a:rPr lang="en-US" sz="2400" dirty="0"/>
              <a:t>               paired=FALSE )</a:t>
            </a:r>
          </a:p>
        </p:txBody>
      </p:sp>
    </p:spTree>
    <p:extLst>
      <p:ext uri="{BB962C8B-B14F-4D97-AF65-F5344CB8AC3E}">
        <p14:creationId xmlns:p14="http://schemas.microsoft.com/office/powerpoint/2010/main" val="5312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C30D-C2EA-005D-6FA0-F067B86A89FB}"/>
              </a:ext>
            </a:extLst>
          </p:cNvPr>
          <p:cNvSpPr>
            <a:spLocks noGrp="1"/>
          </p:cNvSpPr>
          <p:nvPr>
            <p:ph type="title"/>
          </p:nvPr>
        </p:nvSpPr>
        <p:spPr/>
        <p:txBody>
          <a:bodyPr/>
          <a:lstStyle/>
          <a:p>
            <a:r>
              <a:rPr lang="fr-FR" dirty="0"/>
              <a:t>T-test </a:t>
            </a:r>
            <a:r>
              <a:rPr lang="fr-FR" dirty="0" err="1"/>
              <a:t>results</a:t>
            </a:r>
            <a:endParaRPr lang="en-US" dirty="0"/>
          </a:p>
        </p:txBody>
      </p:sp>
      <p:sp>
        <p:nvSpPr>
          <p:cNvPr id="3" name="Content Placeholder 2">
            <a:extLst>
              <a:ext uri="{FF2B5EF4-FFF2-40B4-BE49-F238E27FC236}">
                <a16:creationId xmlns:a16="http://schemas.microsoft.com/office/drawing/2014/main" id="{FC3D1B00-9ADE-0F99-9478-22EBA162844B}"/>
              </a:ext>
            </a:extLst>
          </p:cNvPr>
          <p:cNvSpPr>
            <a:spLocks noGrp="1"/>
          </p:cNvSpPr>
          <p:nvPr>
            <p:ph idx="1"/>
          </p:nvPr>
        </p:nvSpPr>
        <p:spPr>
          <a:solidFill>
            <a:schemeClr val="bg1">
              <a:lumMod val="95000"/>
            </a:schemeClr>
          </a:solidFill>
        </p:spPr>
        <p:txBody>
          <a:bodyPr>
            <a:normAutofit fontScale="92500" lnSpcReduction="20000"/>
          </a:bodyPr>
          <a:lstStyle/>
          <a:p>
            <a:r>
              <a:rPr lang="en-US" sz="1800" dirty="0"/>
              <a:t>Welch Two Sample t-test</a:t>
            </a:r>
          </a:p>
          <a:p>
            <a:r>
              <a:rPr lang="en-US" sz="1800" dirty="0"/>
              <a:t>data:  </a:t>
            </a:r>
            <a:r>
              <a:rPr lang="en-US" sz="1800" dirty="0" err="1"/>
              <a:t>lifeExp</a:t>
            </a:r>
            <a:r>
              <a:rPr lang="en-US" sz="1800" dirty="0"/>
              <a:t> by continent</a:t>
            </a:r>
          </a:p>
          <a:p>
            <a:r>
              <a:rPr lang="en-US" sz="1800" dirty="0"/>
              <a:t>t = -49.551, </a:t>
            </a:r>
            <a:r>
              <a:rPr lang="en-US" sz="1800" dirty="0" err="1"/>
              <a:t>df</a:t>
            </a:r>
            <a:r>
              <a:rPr lang="en-US" sz="1800" dirty="0"/>
              <a:t> = 981.2, p-value &lt; 2.2e-16</a:t>
            </a:r>
          </a:p>
          <a:p>
            <a:r>
              <a:rPr lang="en-US" sz="1800" dirty="0"/>
              <a:t>alternative hypothesis: true difference in means between group Africa and group Europe is not equal to 0</a:t>
            </a:r>
          </a:p>
          <a:p>
            <a:r>
              <a:rPr lang="en-US" sz="1800" dirty="0"/>
              <a:t>95 percent confidence interval:</a:t>
            </a:r>
          </a:p>
          <a:p>
            <a:r>
              <a:rPr lang="en-US" sz="1800" dirty="0"/>
              <a:t> -23.95076 -22.12595</a:t>
            </a:r>
          </a:p>
          <a:p>
            <a:r>
              <a:rPr lang="en-US" sz="1800" dirty="0"/>
              <a:t>sample estimates:</a:t>
            </a:r>
          </a:p>
          <a:p>
            <a:r>
              <a:rPr lang="en-US" sz="1800" dirty="0"/>
              <a:t>mean in group Africa mean in group Europe </a:t>
            </a:r>
          </a:p>
          <a:p>
            <a:r>
              <a:rPr lang="en-US" sz="1800" dirty="0"/>
              <a:t>            48.86533             71.90369 </a:t>
            </a:r>
          </a:p>
        </p:txBody>
      </p:sp>
    </p:spTree>
    <p:extLst>
      <p:ext uri="{BB962C8B-B14F-4D97-AF65-F5344CB8AC3E}">
        <p14:creationId xmlns:p14="http://schemas.microsoft.com/office/powerpoint/2010/main" val="4252121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3CCA-5885-CC1F-042E-092FB9F3D6F9}"/>
              </a:ext>
            </a:extLst>
          </p:cNvPr>
          <p:cNvSpPr>
            <a:spLocks noGrp="1"/>
          </p:cNvSpPr>
          <p:nvPr>
            <p:ph type="title"/>
          </p:nvPr>
        </p:nvSpPr>
        <p:spPr/>
        <p:txBody>
          <a:bodyPr/>
          <a:lstStyle/>
          <a:p>
            <a:r>
              <a:rPr lang="fr-FR" dirty="0"/>
              <a:t>1st </a:t>
            </a:r>
            <a:r>
              <a:rPr lang="fr-FR" dirty="0" err="1"/>
              <a:t>comprehensive</a:t>
            </a:r>
            <a:r>
              <a:rPr lang="fr-FR" dirty="0"/>
              <a:t> </a:t>
            </a:r>
            <a:r>
              <a:rPr lang="fr-FR" dirty="0" err="1"/>
              <a:t>example</a:t>
            </a:r>
            <a:br>
              <a:rPr lang="fr-FR" dirty="0"/>
            </a:br>
            <a:r>
              <a:rPr lang="fr-FR" sz="3200" dirty="0" err="1"/>
              <a:t>Plotting</a:t>
            </a:r>
            <a:r>
              <a:rPr lang="fr-FR" sz="3200" dirty="0"/>
              <a:t> the </a:t>
            </a:r>
            <a:r>
              <a:rPr lang="fr-FR" sz="3200" dirty="0" err="1"/>
              <a:t>difference</a:t>
            </a:r>
            <a:r>
              <a:rPr lang="fr-FR" sz="3200" dirty="0"/>
              <a:t>: </a:t>
            </a:r>
            <a:r>
              <a:rPr lang="fr-FR" sz="3200" dirty="0" err="1"/>
              <a:t>geom_density</a:t>
            </a:r>
            <a:endParaRPr lang="en-US" dirty="0"/>
          </a:p>
        </p:txBody>
      </p:sp>
      <p:sp>
        <p:nvSpPr>
          <p:cNvPr id="3" name="Content Placeholder 2">
            <a:extLst>
              <a:ext uri="{FF2B5EF4-FFF2-40B4-BE49-F238E27FC236}">
                <a16:creationId xmlns:a16="http://schemas.microsoft.com/office/drawing/2014/main" id="{65916801-4D17-9347-E20A-2F7DA79E9CE2}"/>
              </a:ext>
            </a:extLst>
          </p:cNvPr>
          <p:cNvSpPr>
            <a:spLocks noGrp="1"/>
          </p:cNvSpPr>
          <p:nvPr>
            <p:ph idx="1"/>
          </p:nvPr>
        </p:nvSpPr>
        <p:spPr>
          <a:xfrm>
            <a:off x="188798" y="2108199"/>
            <a:ext cx="10966881" cy="3760891"/>
          </a:xfrm>
        </p:spPr>
        <p:txBody>
          <a:bodyPr>
            <a:normAutofit/>
          </a:bodyPr>
          <a:lstStyle/>
          <a:p>
            <a:r>
              <a:rPr lang="en-US" sz="2000" dirty="0" err="1"/>
              <a:t>gapminder</a:t>
            </a:r>
            <a:r>
              <a:rPr lang="en-US" sz="2000" dirty="0"/>
              <a:t> %&gt;% </a:t>
            </a:r>
          </a:p>
          <a:p>
            <a:r>
              <a:rPr lang="en-US" sz="2000" dirty="0"/>
              <a:t>        filter(continent %in% c("</a:t>
            </a:r>
            <a:r>
              <a:rPr lang="en-US" sz="2000" dirty="0" err="1"/>
              <a:t>Africa","Europe</a:t>
            </a:r>
            <a:r>
              <a:rPr lang="en-US" sz="2000" dirty="0"/>
              <a:t>")) %&gt;%</a:t>
            </a:r>
          </a:p>
          <a:p>
            <a:r>
              <a:rPr lang="en-US" sz="2000" dirty="0"/>
              <a:t>        </a:t>
            </a:r>
            <a:r>
              <a:rPr lang="en-US" sz="2000" dirty="0" err="1"/>
              <a:t>ggplot</a:t>
            </a:r>
            <a:r>
              <a:rPr lang="en-US" sz="2000" dirty="0"/>
              <a:t>(</a:t>
            </a:r>
            <a:r>
              <a:rPr lang="en-US" sz="2000" dirty="0" err="1"/>
              <a:t>aes</a:t>
            </a:r>
            <a:r>
              <a:rPr lang="en-US" sz="2000" dirty="0"/>
              <a:t>(</a:t>
            </a:r>
            <a:r>
              <a:rPr lang="en-US" sz="2000" dirty="0" err="1"/>
              <a:t>lifeExp,color</a:t>
            </a:r>
            <a:r>
              <a:rPr lang="en-US" sz="2000" dirty="0"/>
              <a:t>=</a:t>
            </a:r>
            <a:r>
              <a:rPr lang="en-US" sz="2000" dirty="0" err="1"/>
              <a:t>continent,fill</a:t>
            </a:r>
            <a:r>
              <a:rPr lang="en-US" sz="2000" dirty="0"/>
              <a:t>=</a:t>
            </a:r>
            <a:r>
              <a:rPr lang="en-US" sz="2400" dirty="0"/>
              <a:t>continent</a:t>
            </a:r>
            <a:r>
              <a:rPr lang="en-US" sz="2000" dirty="0"/>
              <a:t>))+</a:t>
            </a:r>
          </a:p>
          <a:p>
            <a:r>
              <a:rPr lang="en-US" sz="2000" dirty="0"/>
              <a:t>        </a:t>
            </a:r>
            <a:r>
              <a:rPr lang="en-US" sz="2000" dirty="0" err="1"/>
              <a:t>geom_density</a:t>
            </a:r>
            <a:r>
              <a:rPr lang="en-US" sz="2000" dirty="0"/>
              <a:t>(alpha=0.2)</a:t>
            </a:r>
          </a:p>
          <a:p>
            <a:pPr marL="0" indent="0">
              <a:buNone/>
            </a:pPr>
            <a:endParaRPr lang="en-US" sz="1000" dirty="0"/>
          </a:p>
        </p:txBody>
      </p:sp>
      <p:pic>
        <p:nvPicPr>
          <p:cNvPr id="5" name="Picture 4">
            <a:extLst>
              <a:ext uri="{FF2B5EF4-FFF2-40B4-BE49-F238E27FC236}">
                <a16:creationId xmlns:a16="http://schemas.microsoft.com/office/drawing/2014/main" id="{6918B0D5-B6BC-E005-29BD-08F433208F94}"/>
              </a:ext>
            </a:extLst>
          </p:cNvPr>
          <p:cNvPicPr>
            <a:picLocks noChangeAspect="1"/>
          </p:cNvPicPr>
          <p:nvPr/>
        </p:nvPicPr>
        <p:blipFill>
          <a:blip r:embed="rId3"/>
          <a:stretch>
            <a:fillRect/>
          </a:stretch>
        </p:blipFill>
        <p:spPr>
          <a:xfrm>
            <a:off x="6589599" y="1852411"/>
            <a:ext cx="5602401" cy="3808788"/>
          </a:xfrm>
          <a:prstGeom prst="rect">
            <a:avLst/>
          </a:prstGeom>
        </p:spPr>
      </p:pic>
    </p:spTree>
    <p:extLst>
      <p:ext uri="{BB962C8B-B14F-4D97-AF65-F5344CB8AC3E}">
        <p14:creationId xmlns:p14="http://schemas.microsoft.com/office/powerpoint/2010/main" val="1402870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E14D-4C66-173D-53C9-B37DA104B2C5}"/>
              </a:ext>
            </a:extLst>
          </p:cNvPr>
          <p:cNvSpPr>
            <a:spLocks noGrp="1"/>
          </p:cNvSpPr>
          <p:nvPr>
            <p:ph type="title"/>
          </p:nvPr>
        </p:nvSpPr>
        <p:spPr/>
        <p:txBody>
          <a:bodyPr/>
          <a:lstStyle/>
          <a:p>
            <a:r>
              <a:rPr lang="fr-FR" dirty="0"/>
              <a:t>T-test: </a:t>
            </a:r>
            <a:r>
              <a:rPr lang="fr-FR" dirty="0" err="1"/>
              <a:t>plotting</a:t>
            </a:r>
            <a:r>
              <a:rPr lang="fr-FR" dirty="0"/>
              <a:t> the </a:t>
            </a:r>
            <a:r>
              <a:rPr lang="fr-FR" dirty="0" err="1"/>
              <a:t>difference</a:t>
            </a:r>
            <a:endParaRPr lang="en-US" dirty="0"/>
          </a:p>
        </p:txBody>
      </p:sp>
      <p:pic>
        <p:nvPicPr>
          <p:cNvPr id="5" name="Content Placeholder 4">
            <a:extLst>
              <a:ext uri="{FF2B5EF4-FFF2-40B4-BE49-F238E27FC236}">
                <a16:creationId xmlns:a16="http://schemas.microsoft.com/office/drawing/2014/main" id="{413A2DCD-C53C-F00B-BE2C-958E251B8801}"/>
              </a:ext>
            </a:extLst>
          </p:cNvPr>
          <p:cNvPicPr>
            <a:picLocks noGrp="1" noChangeAspect="1"/>
          </p:cNvPicPr>
          <p:nvPr>
            <p:ph idx="1"/>
          </p:nvPr>
        </p:nvPicPr>
        <p:blipFill>
          <a:blip r:embed="rId3"/>
          <a:stretch>
            <a:fillRect/>
          </a:stretch>
        </p:blipFill>
        <p:spPr>
          <a:xfrm>
            <a:off x="6670201" y="1854721"/>
            <a:ext cx="4845040" cy="3293897"/>
          </a:xfrm>
        </p:spPr>
      </p:pic>
      <p:sp>
        <p:nvSpPr>
          <p:cNvPr id="6" name="TextBox 5">
            <a:extLst>
              <a:ext uri="{FF2B5EF4-FFF2-40B4-BE49-F238E27FC236}">
                <a16:creationId xmlns:a16="http://schemas.microsoft.com/office/drawing/2014/main" id="{D61800CB-C0CC-9381-0D1E-BADF59753809}"/>
              </a:ext>
            </a:extLst>
          </p:cNvPr>
          <p:cNvSpPr txBox="1"/>
          <p:nvPr/>
        </p:nvSpPr>
        <p:spPr>
          <a:xfrm>
            <a:off x="0" y="1854721"/>
            <a:ext cx="7873139" cy="4347344"/>
          </a:xfrm>
          <a:prstGeom prst="rect">
            <a:avLst/>
          </a:prstGeom>
          <a:noFill/>
        </p:spPr>
        <p:txBody>
          <a:bodyPr wrap="square" rtlCol="0">
            <a:spAutoFit/>
          </a:bodyPr>
          <a:lstStyle/>
          <a:p>
            <a:r>
              <a:rPr lang="en-US" sz="1050" dirty="0" err="1"/>
              <a:t>gapminder</a:t>
            </a:r>
            <a:r>
              <a:rPr lang="en-US" sz="1050" dirty="0"/>
              <a:t> %&gt;% </a:t>
            </a:r>
          </a:p>
          <a:p>
            <a:r>
              <a:rPr lang="en-US" sz="1050" dirty="0"/>
              <a:t>        filter(continent %in% c("</a:t>
            </a:r>
            <a:r>
              <a:rPr lang="en-US" sz="1050" dirty="0" err="1"/>
              <a:t>Africa","Europe</a:t>
            </a:r>
            <a:r>
              <a:rPr lang="en-US" sz="1050" dirty="0"/>
              <a:t>")) %&gt;%</a:t>
            </a:r>
          </a:p>
          <a:p>
            <a:r>
              <a:rPr lang="en-US" sz="1050" dirty="0"/>
              <a:t>        </a:t>
            </a:r>
            <a:r>
              <a:rPr lang="en-US" sz="1050" dirty="0" err="1"/>
              <a:t>ggplot</a:t>
            </a:r>
            <a:r>
              <a:rPr lang="en-US" sz="1050" dirty="0"/>
              <a:t>(</a:t>
            </a:r>
            <a:r>
              <a:rPr lang="en-US" sz="1050" dirty="0" err="1"/>
              <a:t>aes</a:t>
            </a:r>
            <a:r>
              <a:rPr lang="en-US" sz="1050" dirty="0"/>
              <a:t>(</a:t>
            </a:r>
            <a:r>
              <a:rPr lang="en-US" sz="1050" dirty="0" err="1"/>
              <a:t>lifeExp,color</a:t>
            </a:r>
            <a:r>
              <a:rPr lang="en-US" sz="1050" dirty="0"/>
              <a:t>=</a:t>
            </a:r>
            <a:r>
              <a:rPr lang="en-US" sz="1050" dirty="0" err="1"/>
              <a:t>continent,fill</a:t>
            </a:r>
            <a:r>
              <a:rPr lang="en-US" sz="1050" dirty="0"/>
              <a:t>=</a:t>
            </a:r>
            <a:r>
              <a:rPr lang="en-US" sz="1100" dirty="0"/>
              <a:t>continent</a:t>
            </a:r>
            <a:r>
              <a:rPr lang="en-US" sz="1050" dirty="0"/>
              <a:t>))+</a:t>
            </a:r>
          </a:p>
          <a:p>
            <a:r>
              <a:rPr lang="en-US" sz="1050" dirty="0"/>
              <a:t>        </a:t>
            </a:r>
            <a:r>
              <a:rPr lang="en-US" sz="1050" dirty="0" err="1"/>
              <a:t>geom_density</a:t>
            </a:r>
            <a:r>
              <a:rPr lang="en-US" sz="1050" dirty="0"/>
              <a:t>(alpha=0.2)#+</a:t>
            </a:r>
          </a:p>
          <a:p>
            <a:r>
              <a:rPr lang="en-US" sz="2400" dirty="0"/>
              <a:t>  </a:t>
            </a:r>
            <a:r>
              <a:rPr lang="en-US" sz="2400" dirty="0" err="1"/>
              <a:t>xlim</a:t>
            </a:r>
            <a:r>
              <a:rPr lang="en-US" sz="2400" dirty="0"/>
              <a:t>(0,100)+</a:t>
            </a:r>
          </a:p>
          <a:p>
            <a:r>
              <a:rPr lang="en-US" sz="2400" dirty="0"/>
              <a:t>  </a:t>
            </a:r>
            <a:r>
              <a:rPr lang="en-US" sz="2400" dirty="0" err="1"/>
              <a:t>theme_test</a:t>
            </a:r>
            <a:r>
              <a:rPr lang="en-US" sz="2400" dirty="0"/>
              <a:t>()+</a:t>
            </a:r>
          </a:p>
          <a:p>
            <a:r>
              <a:rPr lang="en-US" sz="2400" dirty="0"/>
              <a:t>  labs(x="life </a:t>
            </a:r>
            <a:r>
              <a:rPr lang="en-US" sz="2400" dirty="0" err="1"/>
              <a:t>expectancy",y</a:t>
            </a:r>
            <a:r>
              <a:rPr lang="en-US" sz="2400" dirty="0"/>
              <a:t>=NULL,</a:t>
            </a:r>
          </a:p>
          <a:p>
            <a:r>
              <a:rPr lang="en-US" sz="2400" dirty="0"/>
              <a:t>    </a:t>
            </a:r>
            <a:r>
              <a:rPr lang="en-US" sz="2000" dirty="0"/>
              <a:t>title="Density plot of life expectancy in Africa and Europe", </a:t>
            </a:r>
          </a:p>
          <a:p>
            <a:r>
              <a:rPr lang="en-US" sz="2000" dirty="0"/>
              <a:t>       caption="</a:t>
            </a:r>
            <a:r>
              <a:rPr lang="en-US" sz="2000" dirty="0" err="1"/>
              <a:t>Source:gapminder</a:t>
            </a:r>
            <a:r>
              <a:rPr lang="en-US" sz="2000" dirty="0"/>
              <a:t> dataset")</a:t>
            </a:r>
            <a:r>
              <a:rPr lang="en-US" sz="2400" dirty="0"/>
              <a:t>+</a:t>
            </a:r>
          </a:p>
          <a:p>
            <a:r>
              <a:rPr lang="en-US" sz="2000" dirty="0"/>
              <a:t>annotate("</a:t>
            </a:r>
            <a:r>
              <a:rPr lang="en-US" sz="2000" dirty="0" err="1"/>
              <a:t>text",x</a:t>
            </a:r>
            <a:r>
              <a:rPr lang="en-US" sz="2000" dirty="0"/>
              <a:t>=c(40,70),y=c(0.05,0.05),label=c("Means:  48.86","71.90"),color=c("</a:t>
            </a:r>
            <a:r>
              <a:rPr lang="en-US" sz="2000" dirty="0" err="1"/>
              <a:t>red","blue</a:t>
            </a:r>
            <a:r>
              <a:rPr lang="en-US" sz="2000" dirty="0"/>
              <a:t>"))+</a:t>
            </a:r>
          </a:p>
          <a:p>
            <a:r>
              <a:rPr lang="en-US" sz="2400" dirty="0" err="1"/>
              <a:t>geom_vline</a:t>
            </a:r>
            <a:r>
              <a:rPr lang="en-US" sz="2400" dirty="0"/>
              <a:t>(</a:t>
            </a:r>
            <a:r>
              <a:rPr lang="en-US" sz="2400" dirty="0" err="1"/>
              <a:t>xintercept</a:t>
            </a:r>
            <a:r>
              <a:rPr lang="en-US" sz="2400" dirty="0"/>
              <a:t>=48.86,linetype=2,color="red")+</a:t>
            </a:r>
          </a:p>
          <a:p>
            <a:r>
              <a:rPr lang="en-US" sz="2400" dirty="0"/>
              <a:t>  </a:t>
            </a:r>
            <a:r>
              <a:rPr lang="en-US" sz="2400" dirty="0" err="1"/>
              <a:t>geom_vline</a:t>
            </a:r>
            <a:r>
              <a:rPr lang="en-US" sz="2400" dirty="0"/>
              <a:t>(</a:t>
            </a:r>
            <a:r>
              <a:rPr lang="en-US" sz="2400" dirty="0" err="1"/>
              <a:t>xintercept</a:t>
            </a:r>
            <a:r>
              <a:rPr lang="en-US" sz="2400" dirty="0"/>
              <a:t>=71.9,linetype=2,color="blue")</a:t>
            </a:r>
          </a:p>
          <a:p>
            <a:endParaRPr lang="en-US" dirty="0"/>
          </a:p>
        </p:txBody>
      </p:sp>
    </p:spTree>
    <p:extLst>
      <p:ext uri="{BB962C8B-B14F-4D97-AF65-F5344CB8AC3E}">
        <p14:creationId xmlns:p14="http://schemas.microsoft.com/office/powerpoint/2010/main" val="1001237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86B2-5F30-89A0-74E7-CC59FB53A48D}"/>
              </a:ext>
            </a:extLst>
          </p:cNvPr>
          <p:cNvSpPr>
            <a:spLocks noGrp="1"/>
          </p:cNvSpPr>
          <p:nvPr>
            <p:ph type="title"/>
          </p:nvPr>
        </p:nvSpPr>
        <p:spPr/>
        <p:txBody>
          <a:bodyPr/>
          <a:lstStyle/>
          <a:p>
            <a:r>
              <a:rPr lang="fr-FR" dirty="0" err="1"/>
              <a:t>Comprehensive</a:t>
            </a:r>
            <a:r>
              <a:rPr lang="fr-FR" dirty="0"/>
              <a:t> </a:t>
            </a:r>
            <a:r>
              <a:rPr lang="fr-FR" dirty="0" err="1"/>
              <a:t>example</a:t>
            </a:r>
            <a:r>
              <a:rPr lang="fr-FR" dirty="0"/>
              <a:t> nbre2</a:t>
            </a:r>
            <a:br>
              <a:rPr lang="fr-FR" dirty="0"/>
            </a:br>
            <a:r>
              <a:rPr lang="fr-FR" sz="3600" dirty="0" err="1"/>
              <a:t>geom_point</a:t>
            </a:r>
            <a:r>
              <a:rPr lang="fr-FR" sz="3600" dirty="0"/>
              <a:t> + </a:t>
            </a:r>
            <a:r>
              <a:rPr lang="fr-FR" sz="3600" dirty="0" err="1"/>
              <a:t>geom_density</a:t>
            </a:r>
            <a:r>
              <a:rPr lang="fr-FR" sz="3600" dirty="0"/>
              <a:t> + more </a:t>
            </a:r>
            <a:r>
              <a:rPr lang="fr-FR" sz="3600" dirty="0" err="1"/>
              <a:t>layers</a:t>
            </a:r>
            <a:endParaRPr lang="en-US" dirty="0"/>
          </a:p>
        </p:txBody>
      </p:sp>
      <p:sp>
        <p:nvSpPr>
          <p:cNvPr id="3" name="Content Placeholder 2">
            <a:extLst>
              <a:ext uri="{FF2B5EF4-FFF2-40B4-BE49-F238E27FC236}">
                <a16:creationId xmlns:a16="http://schemas.microsoft.com/office/drawing/2014/main" id="{E473392B-33B7-F52F-2440-4F635B32D593}"/>
              </a:ext>
            </a:extLst>
          </p:cNvPr>
          <p:cNvSpPr>
            <a:spLocks noGrp="1"/>
          </p:cNvSpPr>
          <p:nvPr>
            <p:ph idx="1"/>
          </p:nvPr>
        </p:nvSpPr>
        <p:spPr>
          <a:xfrm>
            <a:off x="368860" y="1988980"/>
            <a:ext cx="10058400" cy="3760891"/>
          </a:xfrm>
        </p:spPr>
        <p:txBody>
          <a:bodyPr/>
          <a:lstStyle/>
          <a:p>
            <a:endParaRPr lang="en-US" dirty="0"/>
          </a:p>
          <a:p>
            <a:r>
              <a:rPr lang="en-US" sz="2400" dirty="0"/>
              <a:t>   faithful %&gt;% </a:t>
            </a:r>
          </a:p>
          <a:p>
            <a:r>
              <a:rPr lang="en-US" sz="2400" dirty="0"/>
              <a:t>    </a:t>
            </a:r>
            <a:r>
              <a:rPr lang="en-US" sz="2400" dirty="0" err="1"/>
              <a:t>ggplot</a:t>
            </a:r>
            <a:r>
              <a:rPr lang="en-US" sz="2400" dirty="0"/>
              <a:t>(</a:t>
            </a:r>
            <a:r>
              <a:rPr lang="en-US" sz="2400" dirty="0" err="1"/>
              <a:t>aes</a:t>
            </a:r>
            <a:r>
              <a:rPr lang="en-US" sz="2400" dirty="0"/>
              <a:t>(</a:t>
            </a:r>
            <a:r>
              <a:rPr lang="en-US" sz="2400" dirty="0" err="1"/>
              <a:t>eruptions,waiting</a:t>
            </a:r>
            <a:r>
              <a:rPr lang="en-US" sz="2400" dirty="0"/>
              <a:t>))+</a:t>
            </a:r>
          </a:p>
          <a:p>
            <a:r>
              <a:rPr lang="en-US" sz="2400" dirty="0"/>
              <a:t>    </a:t>
            </a:r>
            <a:r>
              <a:rPr lang="en-US" sz="2400" dirty="0" err="1"/>
              <a:t>geom_point</a:t>
            </a:r>
            <a:r>
              <a:rPr lang="en-US" sz="2400" dirty="0"/>
              <a:t>()</a:t>
            </a:r>
          </a:p>
        </p:txBody>
      </p:sp>
      <p:pic>
        <p:nvPicPr>
          <p:cNvPr id="5" name="Picture 4">
            <a:extLst>
              <a:ext uri="{FF2B5EF4-FFF2-40B4-BE49-F238E27FC236}">
                <a16:creationId xmlns:a16="http://schemas.microsoft.com/office/drawing/2014/main" id="{3742DA16-634D-8B10-D7F9-DC3676417CDB}"/>
              </a:ext>
            </a:extLst>
          </p:cNvPr>
          <p:cNvPicPr>
            <a:picLocks noChangeAspect="1"/>
          </p:cNvPicPr>
          <p:nvPr/>
        </p:nvPicPr>
        <p:blipFill>
          <a:blip r:embed="rId3"/>
          <a:stretch>
            <a:fillRect/>
          </a:stretch>
        </p:blipFill>
        <p:spPr>
          <a:xfrm>
            <a:off x="5610386" y="1988980"/>
            <a:ext cx="5726389" cy="3893082"/>
          </a:xfrm>
          <a:prstGeom prst="rect">
            <a:avLst/>
          </a:prstGeom>
        </p:spPr>
      </p:pic>
    </p:spTree>
    <p:extLst>
      <p:ext uri="{BB962C8B-B14F-4D97-AF65-F5344CB8AC3E}">
        <p14:creationId xmlns:p14="http://schemas.microsoft.com/office/powerpoint/2010/main" val="2449704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9E43-D6F2-C1F9-1428-EB94E419B11D}"/>
              </a:ext>
            </a:extLst>
          </p:cNvPr>
          <p:cNvSpPr>
            <a:spLocks noGrp="1"/>
          </p:cNvSpPr>
          <p:nvPr>
            <p:ph type="title"/>
          </p:nvPr>
        </p:nvSpPr>
        <p:spPr/>
        <p:txBody>
          <a:bodyPr/>
          <a:lstStyle/>
          <a:p>
            <a:r>
              <a:rPr lang="en-US" dirty="0"/>
              <a:t>divide the scatter dote into two parts</a:t>
            </a:r>
          </a:p>
        </p:txBody>
      </p:sp>
      <p:sp>
        <p:nvSpPr>
          <p:cNvPr id="3" name="Content Placeholder 2">
            <a:extLst>
              <a:ext uri="{FF2B5EF4-FFF2-40B4-BE49-F238E27FC236}">
                <a16:creationId xmlns:a16="http://schemas.microsoft.com/office/drawing/2014/main" id="{F2B8D0C1-AB83-93F6-E81A-4CB798D97D36}"/>
              </a:ext>
            </a:extLst>
          </p:cNvPr>
          <p:cNvSpPr>
            <a:spLocks noGrp="1"/>
          </p:cNvSpPr>
          <p:nvPr>
            <p:ph idx="1"/>
          </p:nvPr>
        </p:nvSpPr>
        <p:spPr/>
        <p:txBody>
          <a:bodyPr>
            <a:normAutofit/>
          </a:bodyPr>
          <a:lstStyle/>
          <a:p>
            <a:r>
              <a:rPr lang="en-US" sz="2400" dirty="0"/>
              <a:t>faithful %&gt;% </a:t>
            </a:r>
          </a:p>
          <a:p>
            <a:r>
              <a:rPr lang="en-US" sz="2400" dirty="0"/>
              <a:t>    </a:t>
            </a:r>
            <a:r>
              <a:rPr lang="en-US" sz="2400" dirty="0" err="1"/>
              <a:t>ggplot</a:t>
            </a:r>
            <a:r>
              <a:rPr lang="en-US" sz="2400" dirty="0"/>
              <a:t>(</a:t>
            </a:r>
            <a:r>
              <a:rPr lang="en-US" sz="2400" dirty="0" err="1"/>
              <a:t>aes</a:t>
            </a:r>
            <a:r>
              <a:rPr lang="en-US" sz="2400" dirty="0"/>
              <a:t>(</a:t>
            </a:r>
            <a:r>
              <a:rPr lang="en-US" sz="2400" dirty="0" err="1"/>
              <a:t>eruptions,waiting</a:t>
            </a:r>
            <a:r>
              <a:rPr lang="en-US" sz="2400" dirty="0"/>
              <a:t>))+</a:t>
            </a:r>
          </a:p>
          <a:p>
            <a:r>
              <a:rPr lang="en-US" sz="2400" dirty="0"/>
              <a:t>    </a:t>
            </a:r>
            <a:r>
              <a:rPr lang="en-US" sz="2400" dirty="0" err="1"/>
              <a:t>geom_point</a:t>
            </a:r>
            <a:r>
              <a:rPr lang="en-US" sz="2400" dirty="0"/>
              <a:t>(</a:t>
            </a:r>
            <a:r>
              <a:rPr lang="en-US" sz="2400" dirty="0" err="1"/>
              <a:t>aes</a:t>
            </a:r>
            <a:r>
              <a:rPr lang="en-US" sz="2400" dirty="0"/>
              <a:t>(</a:t>
            </a:r>
            <a:r>
              <a:rPr lang="en-US" sz="2400" dirty="0" err="1"/>
              <a:t>colour</a:t>
            </a:r>
            <a:r>
              <a:rPr lang="en-US" sz="2400" dirty="0"/>
              <a:t>=eruptions&lt;3))</a:t>
            </a:r>
          </a:p>
        </p:txBody>
      </p:sp>
      <p:pic>
        <p:nvPicPr>
          <p:cNvPr id="5" name="Picture 4">
            <a:extLst>
              <a:ext uri="{FF2B5EF4-FFF2-40B4-BE49-F238E27FC236}">
                <a16:creationId xmlns:a16="http://schemas.microsoft.com/office/drawing/2014/main" id="{15412A20-641A-CDCC-681B-B85233004CE2}"/>
              </a:ext>
            </a:extLst>
          </p:cNvPr>
          <p:cNvPicPr>
            <a:picLocks noChangeAspect="1"/>
          </p:cNvPicPr>
          <p:nvPr/>
        </p:nvPicPr>
        <p:blipFill>
          <a:blip r:embed="rId2"/>
          <a:stretch>
            <a:fillRect/>
          </a:stretch>
        </p:blipFill>
        <p:spPr>
          <a:xfrm>
            <a:off x="6651591" y="2108201"/>
            <a:ext cx="5057143" cy="3438095"/>
          </a:xfrm>
          <a:prstGeom prst="rect">
            <a:avLst/>
          </a:prstGeom>
        </p:spPr>
      </p:pic>
    </p:spTree>
    <p:extLst>
      <p:ext uri="{BB962C8B-B14F-4D97-AF65-F5344CB8AC3E}">
        <p14:creationId xmlns:p14="http://schemas.microsoft.com/office/powerpoint/2010/main" val="298223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7E0CC-15A6-B2DA-7869-15BFDE2C8E34}"/>
              </a:ext>
            </a:extLst>
          </p:cNvPr>
          <p:cNvSpPr>
            <a:spLocks noGrp="1"/>
          </p:cNvSpPr>
          <p:nvPr>
            <p:ph idx="1"/>
          </p:nvPr>
        </p:nvSpPr>
        <p:spPr/>
        <p:txBody>
          <a:bodyPr>
            <a:normAutofit/>
          </a:bodyPr>
          <a:lstStyle/>
          <a:p>
            <a:r>
              <a:rPr lang="en-US" sz="2400" dirty="0"/>
              <a:t>faithful %&gt;% </a:t>
            </a:r>
          </a:p>
          <a:p>
            <a:r>
              <a:rPr lang="en-US" sz="2400" dirty="0"/>
              <a:t>    </a:t>
            </a:r>
            <a:r>
              <a:rPr lang="en-US" sz="2400" dirty="0" err="1"/>
              <a:t>ggplot</a:t>
            </a:r>
            <a:r>
              <a:rPr lang="en-US" sz="2400" dirty="0"/>
              <a:t>(</a:t>
            </a:r>
            <a:r>
              <a:rPr lang="en-US" sz="2400" dirty="0" err="1"/>
              <a:t>aes</a:t>
            </a:r>
            <a:r>
              <a:rPr lang="en-US" sz="2400" dirty="0"/>
              <a:t>(x=</a:t>
            </a:r>
            <a:r>
              <a:rPr lang="en-US" sz="2400" dirty="0" err="1"/>
              <a:t>eruptions,y</a:t>
            </a:r>
            <a:r>
              <a:rPr lang="en-US" sz="2400" dirty="0"/>
              <a:t>=waiting))+</a:t>
            </a:r>
          </a:p>
          <a:p>
            <a:r>
              <a:rPr lang="en-US" sz="2400" dirty="0"/>
              <a:t>    </a:t>
            </a:r>
            <a:r>
              <a:rPr lang="en-US" sz="2400" dirty="0" err="1"/>
              <a:t>geom_point</a:t>
            </a:r>
            <a:r>
              <a:rPr lang="en-US" sz="2400" dirty="0"/>
              <a:t>()+geom_density_2d()</a:t>
            </a:r>
          </a:p>
        </p:txBody>
      </p:sp>
      <p:sp>
        <p:nvSpPr>
          <p:cNvPr id="5" name="Title 4">
            <a:extLst>
              <a:ext uri="{FF2B5EF4-FFF2-40B4-BE49-F238E27FC236}">
                <a16:creationId xmlns:a16="http://schemas.microsoft.com/office/drawing/2014/main" id="{9348D59F-A0EA-B6CB-1844-D21113E1067D}"/>
              </a:ext>
            </a:extLst>
          </p:cNvPr>
          <p:cNvSpPr>
            <a:spLocks noGrp="1"/>
          </p:cNvSpPr>
          <p:nvPr>
            <p:ph type="title"/>
          </p:nvPr>
        </p:nvSpPr>
        <p:spPr/>
        <p:txBody>
          <a:bodyPr/>
          <a:lstStyle/>
          <a:p>
            <a:r>
              <a:rPr lang="en-US" dirty="0"/>
              <a:t>geom_density_2d()</a:t>
            </a:r>
          </a:p>
        </p:txBody>
      </p:sp>
      <p:pic>
        <p:nvPicPr>
          <p:cNvPr id="7" name="Picture 6">
            <a:extLst>
              <a:ext uri="{FF2B5EF4-FFF2-40B4-BE49-F238E27FC236}">
                <a16:creationId xmlns:a16="http://schemas.microsoft.com/office/drawing/2014/main" id="{EAFFFDEE-94FF-82D0-B5FA-42E4D7955A77}"/>
              </a:ext>
            </a:extLst>
          </p:cNvPr>
          <p:cNvPicPr>
            <a:picLocks noChangeAspect="1"/>
          </p:cNvPicPr>
          <p:nvPr/>
        </p:nvPicPr>
        <p:blipFill>
          <a:blip r:embed="rId3"/>
          <a:stretch>
            <a:fillRect/>
          </a:stretch>
        </p:blipFill>
        <p:spPr>
          <a:xfrm>
            <a:off x="6605095" y="2108201"/>
            <a:ext cx="5057143" cy="3438095"/>
          </a:xfrm>
          <a:prstGeom prst="rect">
            <a:avLst/>
          </a:prstGeom>
        </p:spPr>
      </p:pic>
    </p:spTree>
    <p:extLst>
      <p:ext uri="{BB962C8B-B14F-4D97-AF65-F5344CB8AC3E}">
        <p14:creationId xmlns:p14="http://schemas.microsoft.com/office/powerpoint/2010/main" val="30338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9DB0-24FD-0DAA-CB4D-D5ECD81F5819}"/>
              </a:ext>
            </a:extLst>
          </p:cNvPr>
          <p:cNvSpPr>
            <a:spLocks noGrp="1"/>
          </p:cNvSpPr>
          <p:nvPr>
            <p:ph type="title"/>
          </p:nvPr>
        </p:nvSpPr>
        <p:spPr/>
        <p:txBody>
          <a:bodyPr/>
          <a:lstStyle/>
          <a:p>
            <a:r>
              <a:rPr lang="fr-FR" dirty="0" err="1"/>
              <a:t>geom_abline</a:t>
            </a:r>
            <a:endParaRPr lang="en-US" dirty="0"/>
          </a:p>
        </p:txBody>
      </p:sp>
      <p:sp>
        <p:nvSpPr>
          <p:cNvPr id="3" name="Content Placeholder 2">
            <a:extLst>
              <a:ext uri="{FF2B5EF4-FFF2-40B4-BE49-F238E27FC236}">
                <a16:creationId xmlns:a16="http://schemas.microsoft.com/office/drawing/2014/main" id="{A66EDDF0-B2F0-CBC2-F113-1BD9072E24B7}"/>
              </a:ext>
            </a:extLst>
          </p:cNvPr>
          <p:cNvSpPr>
            <a:spLocks noGrp="1"/>
          </p:cNvSpPr>
          <p:nvPr>
            <p:ph idx="1"/>
          </p:nvPr>
        </p:nvSpPr>
        <p:spPr/>
        <p:txBody>
          <a:bodyPr/>
          <a:lstStyle/>
          <a:p>
            <a:r>
              <a:rPr lang="en-US" dirty="0"/>
              <a:t>faithful %&gt;% </a:t>
            </a:r>
          </a:p>
          <a:p>
            <a:r>
              <a:rPr lang="en-US" dirty="0"/>
              <a:t>    </a:t>
            </a:r>
            <a:r>
              <a:rPr lang="en-US" dirty="0" err="1"/>
              <a:t>ggplot</a:t>
            </a:r>
            <a:r>
              <a:rPr lang="en-US" dirty="0"/>
              <a:t>()+</a:t>
            </a:r>
          </a:p>
          <a:p>
            <a:r>
              <a:rPr lang="en-US" dirty="0"/>
              <a:t>    </a:t>
            </a:r>
            <a:r>
              <a:rPr lang="en-US" dirty="0" err="1"/>
              <a:t>geom_point</a:t>
            </a:r>
            <a:r>
              <a:rPr lang="en-US" dirty="0"/>
              <a:t>(</a:t>
            </a:r>
            <a:r>
              <a:rPr lang="en-US" dirty="0" err="1"/>
              <a:t>aes</a:t>
            </a:r>
            <a:r>
              <a:rPr lang="en-US" dirty="0"/>
              <a:t>(x=</a:t>
            </a:r>
            <a:r>
              <a:rPr lang="en-US" dirty="0" err="1"/>
              <a:t>eruptions,y</a:t>
            </a:r>
            <a:r>
              <a:rPr lang="en-US" dirty="0"/>
              <a:t>=waiting))+</a:t>
            </a:r>
          </a:p>
          <a:p>
            <a:r>
              <a:rPr lang="en-US" dirty="0"/>
              <a:t>               </a:t>
            </a:r>
            <a:r>
              <a:rPr lang="en-US" dirty="0" err="1"/>
              <a:t>geom_abline</a:t>
            </a:r>
            <a:r>
              <a:rPr lang="en-US" dirty="0"/>
              <a:t>(intercept=180,slope=-40)</a:t>
            </a:r>
          </a:p>
        </p:txBody>
      </p:sp>
      <p:pic>
        <p:nvPicPr>
          <p:cNvPr id="5" name="Picture 4">
            <a:extLst>
              <a:ext uri="{FF2B5EF4-FFF2-40B4-BE49-F238E27FC236}">
                <a16:creationId xmlns:a16="http://schemas.microsoft.com/office/drawing/2014/main" id="{4C69C1D1-BDC4-7954-598A-86B295116ED5}"/>
              </a:ext>
            </a:extLst>
          </p:cNvPr>
          <p:cNvPicPr>
            <a:picLocks noChangeAspect="1"/>
          </p:cNvPicPr>
          <p:nvPr/>
        </p:nvPicPr>
        <p:blipFill>
          <a:blip r:embed="rId2"/>
          <a:stretch>
            <a:fillRect/>
          </a:stretch>
        </p:blipFill>
        <p:spPr>
          <a:xfrm>
            <a:off x="6264133" y="2430997"/>
            <a:ext cx="5057143" cy="3438095"/>
          </a:xfrm>
          <a:prstGeom prst="rect">
            <a:avLst/>
          </a:prstGeom>
        </p:spPr>
      </p:pic>
    </p:spTree>
    <p:extLst>
      <p:ext uri="{BB962C8B-B14F-4D97-AF65-F5344CB8AC3E}">
        <p14:creationId xmlns:p14="http://schemas.microsoft.com/office/powerpoint/2010/main" val="2962551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41DE-2D81-BB89-B9D4-D973F124D32F}"/>
              </a:ext>
            </a:extLst>
          </p:cNvPr>
          <p:cNvSpPr>
            <a:spLocks noGrp="1"/>
          </p:cNvSpPr>
          <p:nvPr>
            <p:ph type="title"/>
          </p:nvPr>
        </p:nvSpPr>
        <p:spPr/>
        <p:txBody>
          <a:bodyPr>
            <a:normAutofit/>
          </a:bodyPr>
          <a:lstStyle/>
          <a:p>
            <a:r>
              <a:rPr lang="en-US" dirty="0"/>
              <a:t>Setting up vs mapping : </a:t>
            </a:r>
            <a:br>
              <a:rPr lang="en-US" dirty="0"/>
            </a:br>
            <a:r>
              <a:rPr lang="en-US" sz="3600" dirty="0"/>
              <a:t>the </a:t>
            </a:r>
            <a:r>
              <a:rPr lang="en-US" sz="3600" dirty="0" err="1"/>
              <a:t>colour</a:t>
            </a:r>
            <a:r>
              <a:rPr lang="en-US" sz="3600" dirty="0"/>
              <a:t>, the shape and the transparency</a:t>
            </a:r>
            <a:endParaRPr lang="en-US" dirty="0"/>
          </a:p>
        </p:txBody>
      </p:sp>
      <p:sp>
        <p:nvSpPr>
          <p:cNvPr id="3" name="Content Placeholder 2">
            <a:extLst>
              <a:ext uri="{FF2B5EF4-FFF2-40B4-BE49-F238E27FC236}">
                <a16:creationId xmlns:a16="http://schemas.microsoft.com/office/drawing/2014/main" id="{8E0EC28D-5095-62A3-051D-672C8F936D4E}"/>
              </a:ext>
            </a:extLst>
          </p:cNvPr>
          <p:cNvSpPr>
            <a:spLocks noGrp="1"/>
          </p:cNvSpPr>
          <p:nvPr>
            <p:ph idx="1"/>
          </p:nvPr>
        </p:nvSpPr>
        <p:spPr>
          <a:xfrm>
            <a:off x="232241" y="2108199"/>
            <a:ext cx="10058400" cy="3760891"/>
          </a:xfrm>
        </p:spPr>
        <p:txBody>
          <a:bodyPr>
            <a:normAutofit/>
          </a:bodyPr>
          <a:lstStyle/>
          <a:p>
            <a:r>
              <a:rPr lang="en-US" sz="2400" dirty="0"/>
              <a:t>faithful %&gt;% </a:t>
            </a:r>
          </a:p>
          <a:p>
            <a:r>
              <a:rPr lang="en-US" sz="2400" dirty="0"/>
              <a:t>    </a:t>
            </a:r>
            <a:r>
              <a:rPr lang="en-US" sz="2400" dirty="0" err="1"/>
              <a:t>ggplot</a:t>
            </a:r>
            <a:r>
              <a:rPr lang="en-US" sz="2400" dirty="0"/>
              <a:t>()+</a:t>
            </a:r>
          </a:p>
          <a:p>
            <a:r>
              <a:rPr lang="en-US" sz="2400" dirty="0"/>
              <a:t>    </a:t>
            </a:r>
            <a:r>
              <a:rPr lang="en-US" sz="2400" dirty="0" err="1"/>
              <a:t>geom_point</a:t>
            </a:r>
            <a:r>
              <a:rPr lang="en-US" sz="2400" dirty="0"/>
              <a:t>(</a:t>
            </a:r>
            <a:r>
              <a:rPr lang="en-US" sz="2400" dirty="0" err="1"/>
              <a:t>aes</a:t>
            </a:r>
            <a:r>
              <a:rPr lang="en-US" sz="2400" dirty="0"/>
              <a:t>(x=</a:t>
            </a:r>
            <a:r>
              <a:rPr lang="en-US" sz="2400" dirty="0" err="1"/>
              <a:t>eruptions,y</a:t>
            </a:r>
            <a:r>
              <a:rPr lang="en-US" sz="2400" dirty="0"/>
              <a:t>=waiting),</a:t>
            </a:r>
          </a:p>
          <a:p>
            <a:r>
              <a:rPr lang="en-US" sz="2400" dirty="0"/>
              <a:t>    color="</a:t>
            </a:r>
            <a:r>
              <a:rPr lang="en-US" sz="2400" dirty="0" err="1"/>
              <a:t>steelblue</a:t>
            </a:r>
            <a:r>
              <a:rPr lang="en-US" sz="2400" dirty="0"/>
              <a:t>", shape="</a:t>
            </a:r>
            <a:r>
              <a:rPr lang="en-US" sz="2400" dirty="0" err="1"/>
              <a:t>square",alpha</a:t>
            </a:r>
            <a:r>
              <a:rPr lang="en-US" sz="2400" dirty="0"/>
              <a:t>=0.5)</a:t>
            </a:r>
          </a:p>
          <a:p>
            <a:r>
              <a:rPr lang="en-US" sz="2400" dirty="0"/>
              <a:t>       # if you want to set </a:t>
            </a:r>
            <a:r>
              <a:rPr lang="en-US" sz="2400" dirty="0" err="1"/>
              <a:t>sthg</a:t>
            </a:r>
            <a:r>
              <a:rPr lang="en-US" sz="2400" dirty="0"/>
              <a:t> put it outside the </a:t>
            </a:r>
            <a:r>
              <a:rPr lang="en-US" sz="2400" dirty="0" err="1"/>
              <a:t>aes</a:t>
            </a:r>
            <a:r>
              <a:rPr lang="en-US" sz="2400" dirty="0"/>
              <a:t>()</a:t>
            </a:r>
          </a:p>
        </p:txBody>
      </p:sp>
      <p:pic>
        <p:nvPicPr>
          <p:cNvPr id="5" name="Picture 4">
            <a:extLst>
              <a:ext uri="{FF2B5EF4-FFF2-40B4-BE49-F238E27FC236}">
                <a16:creationId xmlns:a16="http://schemas.microsoft.com/office/drawing/2014/main" id="{A1392B87-1C08-5000-5F83-6F42442EF4C7}"/>
              </a:ext>
            </a:extLst>
          </p:cNvPr>
          <p:cNvPicPr>
            <a:picLocks noChangeAspect="1"/>
          </p:cNvPicPr>
          <p:nvPr/>
        </p:nvPicPr>
        <p:blipFill>
          <a:blip r:embed="rId3"/>
          <a:stretch>
            <a:fillRect/>
          </a:stretch>
        </p:blipFill>
        <p:spPr>
          <a:xfrm>
            <a:off x="6902616" y="2430995"/>
            <a:ext cx="5057143" cy="3438095"/>
          </a:xfrm>
          <a:prstGeom prst="rect">
            <a:avLst/>
          </a:prstGeom>
        </p:spPr>
      </p:pic>
    </p:spTree>
    <p:extLst>
      <p:ext uri="{BB962C8B-B14F-4D97-AF65-F5344CB8AC3E}">
        <p14:creationId xmlns:p14="http://schemas.microsoft.com/office/powerpoint/2010/main" val="70755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351F-D5C4-0887-AA68-E6C15B0218B5}"/>
              </a:ext>
            </a:extLst>
          </p:cNvPr>
          <p:cNvSpPr>
            <a:spLocks noGrp="1"/>
          </p:cNvSpPr>
          <p:nvPr>
            <p:ph type="title"/>
          </p:nvPr>
        </p:nvSpPr>
        <p:spPr>
          <a:xfrm>
            <a:off x="302215" y="263529"/>
            <a:ext cx="11610815" cy="1450757"/>
          </a:xfrm>
          <a:solidFill>
            <a:schemeClr val="accent1">
              <a:lumMod val="20000"/>
              <a:lumOff val="80000"/>
            </a:schemeClr>
          </a:solidFill>
        </p:spPr>
        <p:txBody>
          <a:bodyPr/>
          <a:lstStyle/>
          <a:p>
            <a:r>
              <a:rPr lang="fr-FR" dirty="0"/>
              <a:t>Objective and Plan</a:t>
            </a:r>
            <a:endParaRPr lang="en-US" dirty="0"/>
          </a:p>
        </p:txBody>
      </p:sp>
      <p:sp>
        <p:nvSpPr>
          <p:cNvPr id="3" name="Content Placeholder 2">
            <a:extLst>
              <a:ext uri="{FF2B5EF4-FFF2-40B4-BE49-F238E27FC236}">
                <a16:creationId xmlns:a16="http://schemas.microsoft.com/office/drawing/2014/main" id="{0B7E807C-9240-EDB6-BC1D-FAAFB5CFAFE9}"/>
              </a:ext>
            </a:extLst>
          </p:cNvPr>
          <p:cNvSpPr>
            <a:spLocks noGrp="1"/>
          </p:cNvSpPr>
          <p:nvPr>
            <p:ph idx="1"/>
          </p:nvPr>
        </p:nvSpPr>
        <p:spPr>
          <a:xfrm>
            <a:off x="302216" y="2068542"/>
            <a:ext cx="3107412" cy="4238296"/>
          </a:xfrm>
          <a:solidFill>
            <a:schemeClr val="accent1">
              <a:lumMod val="20000"/>
              <a:lumOff val="80000"/>
            </a:schemeClr>
          </a:solidFill>
          <a:ln w="57150">
            <a:solidFill>
              <a:schemeClr val="accent1">
                <a:lumMod val="20000"/>
                <a:lumOff val="80000"/>
              </a:schemeClr>
            </a:solidFill>
          </a:ln>
        </p:spPr>
        <p:txBody>
          <a:bodyPr>
            <a:noAutofit/>
          </a:bodyPr>
          <a:lstStyle/>
          <a:p>
            <a:pPr>
              <a:lnSpc>
                <a:spcPct val="100000"/>
              </a:lnSpc>
              <a:spcBef>
                <a:spcPts val="600"/>
              </a:spcBef>
            </a:pPr>
            <a:r>
              <a:rPr lang="fr-FR" sz="1800" b="1" spc="300" dirty="0" err="1"/>
              <a:t>Understanding</a:t>
            </a:r>
            <a:r>
              <a:rPr lang="fr-FR" sz="1800" b="1" spc="300" dirty="0"/>
              <a:t> the </a:t>
            </a:r>
            <a:r>
              <a:rPr lang="fr-FR" sz="1800" b="1" spc="300" dirty="0" err="1"/>
              <a:t>idea</a:t>
            </a:r>
            <a:r>
              <a:rPr lang="fr-FR" sz="1800" b="1" spc="300" dirty="0"/>
              <a:t> </a:t>
            </a:r>
            <a:r>
              <a:rPr lang="fr-FR" sz="1800" b="1" spc="300" dirty="0" err="1"/>
              <a:t>behind</a:t>
            </a:r>
            <a:r>
              <a:rPr lang="fr-FR" sz="1800" b="1" spc="300" dirty="0"/>
              <a:t> ggplot2 and </a:t>
            </a:r>
            <a:r>
              <a:rPr lang="fr-FR" sz="1800" b="1" spc="300" dirty="0" err="1"/>
              <a:t>make</a:t>
            </a:r>
            <a:r>
              <a:rPr lang="fr-FR" sz="1800" b="1" spc="300" dirty="0"/>
              <a:t> basic plots:</a:t>
            </a:r>
          </a:p>
          <a:p>
            <a:pPr>
              <a:lnSpc>
                <a:spcPct val="100000"/>
              </a:lnSpc>
              <a:spcBef>
                <a:spcPts val="600"/>
              </a:spcBef>
            </a:pPr>
            <a:r>
              <a:rPr lang="fr-FR" sz="1800" spc="300" dirty="0"/>
              <a:t>The </a:t>
            </a:r>
            <a:r>
              <a:rPr lang="fr-FR" sz="1800" spc="300" dirty="0" err="1"/>
              <a:t>geoms</a:t>
            </a:r>
            <a:r>
              <a:rPr lang="fr-FR" sz="1800" spc="300" dirty="0"/>
              <a:t>: </a:t>
            </a:r>
          </a:p>
          <a:p>
            <a:pPr lvl="1">
              <a:spcBef>
                <a:spcPts val="600"/>
              </a:spcBef>
            </a:pPr>
            <a:r>
              <a:rPr lang="fr-FR" sz="1800" spc="300" dirty="0" err="1"/>
              <a:t>geom_points</a:t>
            </a:r>
            <a:r>
              <a:rPr lang="fr-FR" sz="1800" spc="300" dirty="0"/>
              <a:t>,</a:t>
            </a:r>
          </a:p>
          <a:p>
            <a:pPr lvl="1">
              <a:spcBef>
                <a:spcPts val="600"/>
              </a:spcBef>
            </a:pPr>
            <a:r>
              <a:rPr lang="fr-FR" sz="1800" spc="300" dirty="0"/>
              <a:t> </a:t>
            </a:r>
            <a:r>
              <a:rPr lang="fr-FR" sz="1800" spc="300" dirty="0" err="1"/>
              <a:t>geom_bars</a:t>
            </a:r>
            <a:r>
              <a:rPr lang="fr-FR" sz="1800" spc="300" dirty="0"/>
              <a:t>, </a:t>
            </a:r>
          </a:p>
          <a:p>
            <a:pPr lvl="1">
              <a:spcBef>
                <a:spcPts val="600"/>
              </a:spcBef>
            </a:pPr>
            <a:r>
              <a:rPr lang="fr-FR" sz="1800" spc="300" dirty="0" err="1"/>
              <a:t>geom_histogramm</a:t>
            </a:r>
            <a:r>
              <a:rPr lang="fr-FR" sz="1800" spc="300" dirty="0"/>
              <a:t>, </a:t>
            </a:r>
          </a:p>
          <a:p>
            <a:pPr lvl="1">
              <a:spcBef>
                <a:spcPts val="600"/>
              </a:spcBef>
            </a:pPr>
            <a:r>
              <a:rPr lang="fr-FR" sz="1800" spc="300" dirty="0" err="1"/>
              <a:t>geom</a:t>
            </a:r>
            <a:r>
              <a:rPr lang="fr-FR" sz="1800" spc="300" dirty="0"/>
              <a:t>_ </a:t>
            </a:r>
            <a:r>
              <a:rPr lang="fr-FR" sz="1800" spc="300" dirty="0" err="1"/>
              <a:t>density</a:t>
            </a:r>
            <a:endParaRPr lang="fr-FR" sz="1800" spc="300" dirty="0"/>
          </a:p>
          <a:p>
            <a:pPr lvl="1">
              <a:spcBef>
                <a:spcPts val="600"/>
              </a:spcBef>
            </a:pPr>
            <a:r>
              <a:rPr lang="fr-FR" sz="1800" spc="300" dirty="0" err="1"/>
              <a:t>geom_lines</a:t>
            </a:r>
            <a:endParaRPr lang="fr-FR" sz="1800" spc="300" dirty="0"/>
          </a:p>
          <a:p>
            <a:pPr lvl="1">
              <a:spcBef>
                <a:spcPts val="600"/>
              </a:spcBef>
            </a:pPr>
            <a:r>
              <a:rPr lang="fr-FR" sz="1800" spc="300" dirty="0" err="1"/>
              <a:t>geom_smooth</a:t>
            </a:r>
            <a:endParaRPr lang="fr-FR" sz="1800" spc="300" dirty="0"/>
          </a:p>
          <a:p>
            <a:pPr lvl="1">
              <a:spcBef>
                <a:spcPts val="600"/>
              </a:spcBef>
            </a:pPr>
            <a:r>
              <a:rPr lang="fr-FR" sz="1800" spc="300" dirty="0" err="1"/>
              <a:t>Geom_jitter</a:t>
            </a:r>
            <a:endParaRPr lang="fr-FR" sz="1800" spc="300" dirty="0"/>
          </a:p>
          <a:p>
            <a:pPr marL="0" indent="0">
              <a:lnSpc>
                <a:spcPct val="100000"/>
              </a:lnSpc>
              <a:spcBef>
                <a:spcPts val="600"/>
              </a:spcBef>
              <a:buNone/>
            </a:pPr>
            <a:endParaRPr lang="fr-FR" sz="1800" dirty="0"/>
          </a:p>
        </p:txBody>
      </p:sp>
      <p:sp>
        <p:nvSpPr>
          <p:cNvPr id="5" name="TextBox 4">
            <a:extLst>
              <a:ext uri="{FF2B5EF4-FFF2-40B4-BE49-F238E27FC236}">
                <a16:creationId xmlns:a16="http://schemas.microsoft.com/office/drawing/2014/main" id="{A32E485D-1124-075B-4AD8-68DBACBAB308}"/>
              </a:ext>
            </a:extLst>
          </p:cNvPr>
          <p:cNvSpPr txBox="1"/>
          <p:nvPr/>
        </p:nvSpPr>
        <p:spPr>
          <a:xfrm>
            <a:off x="3531031" y="2068542"/>
            <a:ext cx="4714068" cy="4078039"/>
          </a:xfrm>
          <a:prstGeom prst="rect">
            <a:avLst/>
          </a:prstGeom>
          <a:solidFill>
            <a:schemeClr val="accent1">
              <a:lumMod val="40000"/>
              <a:lumOff val="60000"/>
            </a:schemeClr>
          </a:solidFill>
          <a:ln w="57150">
            <a:solidFill>
              <a:schemeClr val="accent1">
                <a:lumMod val="20000"/>
                <a:lumOff val="80000"/>
              </a:schemeClr>
            </a:solidFill>
          </a:ln>
        </p:spPr>
        <p:txBody>
          <a:bodyPr wrap="square" rtlCol="0">
            <a:spAutoFit/>
          </a:bodyPr>
          <a:lstStyle/>
          <a:p>
            <a:pPr>
              <a:spcBef>
                <a:spcPts val="600"/>
              </a:spcBef>
            </a:pPr>
            <a:r>
              <a:rPr lang="fr-FR" b="1" spc="300" dirty="0"/>
              <a:t>How to </a:t>
            </a:r>
            <a:r>
              <a:rPr lang="fr-FR" b="1" spc="300" dirty="0" err="1"/>
              <a:t>manipulate</a:t>
            </a:r>
            <a:r>
              <a:rPr lang="fr-FR" b="1" spc="300" dirty="0"/>
              <a:t> </a:t>
            </a:r>
            <a:r>
              <a:rPr lang="fr-FR" b="1" spc="300" dirty="0" err="1"/>
              <a:t>your</a:t>
            </a:r>
            <a:r>
              <a:rPr lang="fr-FR" b="1" spc="300" dirty="0"/>
              <a:t> data and </a:t>
            </a:r>
            <a:r>
              <a:rPr lang="fr-FR" b="1" spc="300" dirty="0" err="1"/>
              <a:t>ameliorate</a:t>
            </a:r>
            <a:r>
              <a:rPr lang="fr-FR" b="1" spc="300" dirty="0"/>
              <a:t> </a:t>
            </a:r>
            <a:r>
              <a:rPr lang="fr-FR" b="1" spc="300" dirty="0" err="1"/>
              <a:t>your</a:t>
            </a:r>
            <a:r>
              <a:rPr lang="fr-FR" b="1" spc="300" dirty="0"/>
              <a:t> plot:</a:t>
            </a:r>
          </a:p>
          <a:p>
            <a:pPr>
              <a:spcBef>
                <a:spcPts val="600"/>
              </a:spcBef>
            </a:pPr>
            <a:r>
              <a:rPr lang="fr-FR" spc="300" dirty="0"/>
              <a:t>How to filtre-out data.</a:t>
            </a:r>
          </a:p>
          <a:p>
            <a:pPr>
              <a:lnSpc>
                <a:spcPct val="100000"/>
              </a:lnSpc>
              <a:spcBef>
                <a:spcPts val="600"/>
              </a:spcBef>
            </a:pPr>
            <a:r>
              <a:rPr lang="fr-FR" spc="300" dirty="0"/>
              <a:t>Transformation</a:t>
            </a:r>
          </a:p>
          <a:p>
            <a:pPr>
              <a:spcBef>
                <a:spcPts val="600"/>
              </a:spcBef>
            </a:pPr>
            <a:r>
              <a:rPr lang="fr-FR" spc="300" dirty="0"/>
              <a:t>Label the x and y axes </a:t>
            </a:r>
          </a:p>
          <a:p>
            <a:pPr>
              <a:lnSpc>
                <a:spcPct val="100000"/>
              </a:lnSpc>
              <a:spcBef>
                <a:spcPts val="600"/>
              </a:spcBef>
            </a:pPr>
            <a:r>
              <a:rPr lang="fr-FR" spc="300" dirty="0" err="1"/>
              <a:t>Manipulating</a:t>
            </a:r>
            <a:r>
              <a:rPr lang="fr-FR" spc="300" dirty="0"/>
              <a:t> the axes </a:t>
            </a:r>
          </a:p>
          <a:p>
            <a:pPr>
              <a:lnSpc>
                <a:spcPct val="100000"/>
              </a:lnSpc>
              <a:spcBef>
                <a:spcPts val="600"/>
              </a:spcBef>
            </a:pPr>
            <a:r>
              <a:rPr lang="fr-FR" spc="300" dirty="0" err="1"/>
              <a:t>Dealing</a:t>
            </a:r>
            <a:r>
              <a:rPr lang="fr-FR" spc="300" dirty="0"/>
              <a:t> </a:t>
            </a:r>
            <a:r>
              <a:rPr lang="fr-FR" spc="300" dirty="0" err="1"/>
              <a:t>with</a:t>
            </a:r>
            <a:r>
              <a:rPr lang="fr-FR" spc="300" dirty="0"/>
              <a:t> </a:t>
            </a:r>
            <a:r>
              <a:rPr lang="fr-FR" spc="300" dirty="0" err="1"/>
              <a:t>Na’s</a:t>
            </a:r>
            <a:r>
              <a:rPr lang="fr-FR" spc="300" dirty="0"/>
              <a:t> and </a:t>
            </a:r>
            <a:r>
              <a:rPr lang="fr-FR" spc="300" dirty="0" err="1"/>
              <a:t>extreme</a:t>
            </a:r>
            <a:r>
              <a:rPr lang="fr-FR" spc="300" dirty="0"/>
              <a:t> values</a:t>
            </a:r>
          </a:p>
          <a:p>
            <a:r>
              <a:rPr lang="fr-FR" spc="300" dirty="0" err="1"/>
              <a:t>Facet_wrap</a:t>
            </a:r>
            <a:endParaRPr lang="fr-FR" spc="300" dirty="0"/>
          </a:p>
          <a:p>
            <a:r>
              <a:rPr lang="fr-FR" spc="300" dirty="0" err="1"/>
              <a:t>Theme</a:t>
            </a:r>
            <a:endParaRPr lang="fr-FR" spc="300" dirty="0"/>
          </a:p>
          <a:p>
            <a:r>
              <a:rPr lang="fr-FR" spc="300" dirty="0"/>
              <a:t>Stats</a:t>
            </a:r>
          </a:p>
          <a:p>
            <a:r>
              <a:rPr lang="fr-FR" spc="300" dirty="0" err="1"/>
              <a:t>Annotate</a:t>
            </a:r>
            <a:r>
              <a:rPr lang="fr-FR" spc="300" dirty="0"/>
              <a:t> (</a:t>
            </a:r>
            <a:r>
              <a:rPr lang="fr-FR" spc="300" dirty="0" err="1"/>
              <a:t>adding</a:t>
            </a:r>
            <a:r>
              <a:rPr lang="fr-FR" spc="300" dirty="0"/>
              <a:t> </a:t>
            </a:r>
            <a:r>
              <a:rPr lang="fr-FR" spc="300" dirty="0" err="1"/>
              <a:t>text</a:t>
            </a:r>
            <a:r>
              <a:rPr lang="fr-FR" spc="300" dirty="0"/>
              <a:t> and </a:t>
            </a:r>
            <a:r>
              <a:rPr lang="fr-FR" spc="300" dirty="0" err="1"/>
              <a:t>lines</a:t>
            </a:r>
            <a:r>
              <a:rPr lang="fr-FR" spc="300" dirty="0"/>
              <a:t> to the plot)</a:t>
            </a:r>
          </a:p>
        </p:txBody>
      </p:sp>
      <p:sp>
        <p:nvSpPr>
          <p:cNvPr id="4" name="TextBox 3">
            <a:extLst>
              <a:ext uri="{FF2B5EF4-FFF2-40B4-BE49-F238E27FC236}">
                <a16:creationId xmlns:a16="http://schemas.microsoft.com/office/drawing/2014/main" id="{2B0247B4-324F-3CF9-39F9-8307B67F64E1}"/>
              </a:ext>
            </a:extLst>
          </p:cNvPr>
          <p:cNvSpPr txBox="1"/>
          <p:nvPr/>
        </p:nvSpPr>
        <p:spPr>
          <a:xfrm>
            <a:off x="8366503" y="2037112"/>
            <a:ext cx="3546528" cy="4124206"/>
          </a:xfrm>
          <a:prstGeom prst="rect">
            <a:avLst/>
          </a:prstGeom>
          <a:solidFill>
            <a:schemeClr val="accent1">
              <a:lumMod val="60000"/>
              <a:lumOff val="40000"/>
            </a:schemeClr>
          </a:solidFill>
          <a:ln w="57150">
            <a:solidFill>
              <a:schemeClr val="accent1">
                <a:lumMod val="60000"/>
                <a:lumOff val="40000"/>
              </a:schemeClr>
            </a:solidFill>
          </a:ln>
        </p:spPr>
        <p:txBody>
          <a:bodyPr wrap="square" rtlCol="0">
            <a:spAutoFit/>
          </a:bodyPr>
          <a:lstStyle>
            <a:defPPr>
              <a:defRPr lang="en-US"/>
            </a:defPPr>
            <a:lvl1pPr>
              <a:spcBef>
                <a:spcPts val="600"/>
              </a:spcBef>
              <a:defRPr b="1"/>
            </a:lvl1pPr>
          </a:lstStyle>
          <a:p>
            <a:r>
              <a:rPr lang="fr-FR" spc="300" dirty="0" err="1"/>
              <a:t>Comprehensive</a:t>
            </a:r>
            <a:r>
              <a:rPr lang="fr-FR" spc="300" dirty="0"/>
              <a:t> </a:t>
            </a:r>
            <a:r>
              <a:rPr lang="fr-FR" spc="300" dirty="0" err="1"/>
              <a:t>examples</a:t>
            </a:r>
            <a:r>
              <a:rPr lang="en-US" spc="300" dirty="0"/>
              <a:t>:</a:t>
            </a:r>
          </a:p>
          <a:p>
            <a:r>
              <a:rPr lang="en-US" b="0" u="sng" spc="300" dirty="0" err="1"/>
              <a:t>Gapminder</a:t>
            </a:r>
            <a:r>
              <a:rPr lang="en-US" b="0" u="sng" spc="300" dirty="0"/>
              <a:t> dataset: </a:t>
            </a:r>
            <a:r>
              <a:rPr lang="en-US" b="0" spc="300" dirty="0"/>
              <a:t>life expectancy and </a:t>
            </a:r>
            <a:r>
              <a:rPr lang="en-US" b="0" spc="300" dirty="0" err="1"/>
              <a:t>gdp</a:t>
            </a:r>
            <a:r>
              <a:rPr lang="en-US" b="0" spc="300" dirty="0"/>
              <a:t> per capita: is there a significant difference between African and European countries. </a:t>
            </a:r>
          </a:p>
          <a:p>
            <a:r>
              <a:rPr lang="fr-FR" b="0" u="sng" spc="300" dirty="0" err="1"/>
              <a:t>Faithful</a:t>
            </a:r>
            <a:r>
              <a:rPr lang="fr-FR" b="0" u="sng" spc="300" dirty="0"/>
              <a:t> </a:t>
            </a:r>
            <a:r>
              <a:rPr lang="fr-FR" b="0" u="sng" spc="300" dirty="0" err="1"/>
              <a:t>dataset</a:t>
            </a:r>
            <a:r>
              <a:rPr lang="fr-FR" b="0" u="sng" spc="300" dirty="0"/>
              <a:t>: </a:t>
            </a:r>
            <a:r>
              <a:rPr lang="fr-FR" b="0" spc="300" dirty="0" err="1"/>
              <a:t>correlation</a:t>
            </a:r>
            <a:r>
              <a:rPr lang="fr-FR" b="0" spc="300" dirty="0"/>
              <a:t> </a:t>
            </a:r>
            <a:r>
              <a:rPr lang="fr-FR" b="0" spc="300" dirty="0" err="1"/>
              <a:t>between</a:t>
            </a:r>
            <a:r>
              <a:rPr lang="fr-FR" b="0" spc="300" dirty="0"/>
              <a:t> the duration of </a:t>
            </a:r>
            <a:r>
              <a:rPr lang="fr-FR" b="0" spc="300" dirty="0" err="1"/>
              <a:t>erruption</a:t>
            </a:r>
            <a:r>
              <a:rPr lang="fr-FR" b="0" spc="300" dirty="0"/>
              <a:t> of </a:t>
            </a:r>
            <a:r>
              <a:rPr lang="fr-FR" b="0" spc="300" dirty="0" err="1"/>
              <a:t>volcanos</a:t>
            </a:r>
            <a:r>
              <a:rPr lang="fr-FR" b="0" spc="300" dirty="0"/>
              <a:t> and the </a:t>
            </a:r>
            <a:r>
              <a:rPr lang="fr-FR" b="0" spc="300" dirty="0" err="1"/>
              <a:t>waiting</a:t>
            </a:r>
            <a:r>
              <a:rPr lang="fr-FR" b="0" spc="300" dirty="0"/>
              <a:t> time </a:t>
            </a:r>
            <a:r>
              <a:rPr lang="fr-FR" b="0" spc="300" dirty="0" err="1"/>
              <a:t>between</a:t>
            </a:r>
            <a:r>
              <a:rPr lang="fr-FR" b="0" spc="300" dirty="0"/>
              <a:t> </a:t>
            </a:r>
            <a:r>
              <a:rPr lang="fr-FR" b="0" spc="300" dirty="0" err="1"/>
              <a:t>two</a:t>
            </a:r>
            <a:r>
              <a:rPr lang="fr-FR" b="0" spc="300" dirty="0"/>
              <a:t> </a:t>
            </a:r>
            <a:r>
              <a:rPr lang="fr-FR" b="0" spc="300" dirty="0" err="1"/>
              <a:t>erruptions</a:t>
            </a:r>
            <a:r>
              <a:rPr lang="fr-FR" b="0" spc="300" dirty="0"/>
              <a:t>.</a:t>
            </a:r>
          </a:p>
        </p:txBody>
      </p:sp>
    </p:spTree>
    <p:extLst>
      <p:ext uri="{BB962C8B-B14F-4D97-AF65-F5344CB8AC3E}">
        <p14:creationId xmlns:p14="http://schemas.microsoft.com/office/powerpoint/2010/main" val="3925694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8CA6-145C-5BBB-8298-7B62F4420F1A}"/>
              </a:ext>
            </a:extLst>
          </p:cNvPr>
          <p:cNvSpPr>
            <a:spLocks noGrp="1"/>
          </p:cNvSpPr>
          <p:nvPr>
            <p:ph type="title"/>
          </p:nvPr>
        </p:nvSpPr>
        <p:spPr/>
        <p:txBody>
          <a:bodyPr/>
          <a:lstStyle/>
          <a:p>
            <a:r>
              <a:rPr lang="fr-FR" dirty="0" err="1"/>
              <a:t>geom_histogram</a:t>
            </a:r>
            <a:endParaRPr lang="en-US" dirty="0"/>
          </a:p>
        </p:txBody>
      </p:sp>
      <p:sp>
        <p:nvSpPr>
          <p:cNvPr id="3" name="Content Placeholder 2">
            <a:extLst>
              <a:ext uri="{FF2B5EF4-FFF2-40B4-BE49-F238E27FC236}">
                <a16:creationId xmlns:a16="http://schemas.microsoft.com/office/drawing/2014/main" id="{9F7609DF-03A8-7637-3CED-652D0E454721}"/>
              </a:ext>
            </a:extLst>
          </p:cNvPr>
          <p:cNvSpPr>
            <a:spLocks noGrp="1"/>
          </p:cNvSpPr>
          <p:nvPr>
            <p:ph idx="1"/>
          </p:nvPr>
        </p:nvSpPr>
        <p:spPr>
          <a:xfrm>
            <a:off x="306866" y="2108199"/>
            <a:ext cx="10058400" cy="3760891"/>
          </a:xfrm>
        </p:spPr>
        <p:txBody>
          <a:bodyPr>
            <a:normAutofit/>
          </a:bodyPr>
          <a:lstStyle/>
          <a:p>
            <a:r>
              <a:rPr lang="en-US" sz="2000" dirty="0"/>
              <a:t>faithful %&gt;% </a:t>
            </a:r>
          </a:p>
          <a:p>
            <a:r>
              <a:rPr lang="en-US" sz="2000" dirty="0"/>
              <a:t>    </a:t>
            </a:r>
            <a:r>
              <a:rPr lang="en-US" sz="2000" dirty="0" err="1"/>
              <a:t>ggplot</a:t>
            </a:r>
            <a:r>
              <a:rPr lang="en-US" sz="2000" dirty="0"/>
              <a:t>()+</a:t>
            </a:r>
          </a:p>
          <a:p>
            <a:r>
              <a:rPr lang="en-US" sz="2000" dirty="0"/>
              <a:t>    </a:t>
            </a:r>
            <a:r>
              <a:rPr lang="en-US" sz="2000" dirty="0" err="1"/>
              <a:t>geom_histogram</a:t>
            </a:r>
            <a:r>
              <a:rPr lang="en-US" sz="2000" dirty="0"/>
              <a:t>(</a:t>
            </a:r>
            <a:r>
              <a:rPr lang="en-US" sz="2000" dirty="0" err="1"/>
              <a:t>aes</a:t>
            </a:r>
            <a:r>
              <a:rPr lang="en-US" sz="2000" dirty="0"/>
              <a:t>(</a:t>
            </a:r>
            <a:r>
              <a:rPr lang="en-US" sz="2000" dirty="0" err="1"/>
              <a:t>eruptions,color</a:t>
            </a:r>
            <a:r>
              <a:rPr lang="en-US" sz="2000" dirty="0"/>
              <a:t>=eruptions&lt;3))</a:t>
            </a:r>
          </a:p>
          <a:p>
            <a:r>
              <a:rPr lang="en-US" sz="2000" dirty="0"/>
              <a:t>      #replace "color" by "fill" to change the color inside.</a:t>
            </a:r>
          </a:p>
        </p:txBody>
      </p:sp>
      <p:pic>
        <p:nvPicPr>
          <p:cNvPr id="7" name="Picture 6">
            <a:extLst>
              <a:ext uri="{FF2B5EF4-FFF2-40B4-BE49-F238E27FC236}">
                <a16:creationId xmlns:a16="http://schemas.microsoft.com/office/drawing/2014/main" id="{EC5CBB5E-1E49-5B96-7946-113CAC083338}"/>
              </a:ext>
            </a:extLst>
          </p:cNvPr>
          <p:cNvPicPr>
            <a:picLocks noChangeAspect="1"/>
          </p:cNvPicPr>
          <p:nvPr/>
        </p:nvPicPr>
        <p:blipFill>
          <a:blip r:embed="rId2"/>
          <a:stretch>
            <a:fillRect/>
          </a:stretch>
        </p:blipFill>
        <p:spPr>
          <a:xfrm>
            <a:off x="6827991" y="2269596"/>
            <a:ext cx="5057143" cy="3438095"/>
          </a:xfrm>
          <a:prstGeom prst="rect">
            <a:avLst/>
          </a:prstGeom>
        </p:spPr>
      </p:pic>
    </p:spTree>
    <p:extLst>
      <p:ext uri="{BB962C8B-B14F-4D97-AF65-F5344CB8AC3E}">
        <p14:creationId xmlns:p14="http://schemas.microsoft.com/office/powerpoint/2010/main" val="591686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31FE7-60F5-577E-98C9-8C352D127C4F}"/>
              </a:ext>
            </a:extLst>
          </p:cNvPr>
          <p:cNvSpPr>
            <a:spLocks noGrp="1"/>
          </p:cNvSpPr>
          <p:nvPr>
            <p:ph idx="1"/>
          </p:nvPr>
        </p:nvSpPr>
        <p:spPr/>
        <p:txBody>
          <a:bodyPr/>
          <a:lstStyle/>
          <a:p>
            <a:r>
              <a:rPr lang="en-US" dirty="0"/>
              <a:t>faithful %&gt;% </a:t>
            </a:r>
          </a:p>
          <a:p>
            <a:r>
              <a:rPr lang="en-US" dirty="0"/>
              <a:t>    </a:t>
            </a:r>
            <a:r>
              <a:rPr lang="en-US" dirty="0" err="1"/>
              <a:t>ggplot</a:t>
            </a:r>
            <a:r>
              <a:rPr lang="en-US" dirty="0"/>
              <a:t>()+</a:t>
            </a:r>
          </a:p>
          <a:p>
            <a:r>
              <a:rPr lang="en-US" dirty="0"/>
              <a:t>    </a:t>
            </a:r>
            <a:r>
              <a:rPr lang="en-US" dirty="0" err="1"/>
              <a:t>geom_histogram</a:t>
            </a:r>
            <a:r>
              <a:rPr lang="en-US" dirty="0"/>
              <a:t>(</a:t>
            </a:r>
            <a:r>
              <a:rPr lang="en-US" dirty="0" err="1"/>
              <a:t>aes</a:t>
            </a:r>
            <a:r>
              <a:rPr lang="en-US" dirty="0"/>
              <a:t>(</a:t>
            </a:r>
            <a:r>
              <a:rPr lang="en-US" dirty="0" err="1"/>
              <a:t>eruptions,color</a:t>
            </a:r>
            <a:r>
              <a:rPr lang="en-US" dirty="0"/>
              <a:t>=waiting&lt;60))</a:t>
            </a:r>
          </a:p>
          <a:p>
            <a:r>
              <a:rPr lang="en-US" dirty="0"/>
              <a:t>             #the graph shows that the waiting below 60 are the majority for eruptions less than 3; </a:t>
            </a:r>
          </a:p>
          <a:p>
            <a:r>
              <a:rPr lang="en-US" dirty="0"/>
              <a:t>              # waiting above 60 are the diff between the total and the blue line. </a:t>
            </a:r>
          </a:p>
          <a:p>
            <a:r>
              <a:rPr lang="en-US" dirty="0"/>
              <a:t>              # if we change the position argument from the default value (stack) to "identity" the </a:t>
            </a:r>
          </a:p>
          <a:p>
            <a:r>
              <a:rPr lang="en-US" dirty="0"/>
              <a:t>              #two categories will be put behind each other and we might need to use transparency to see behind. let's do that.</a:t>
            </a:r>
          </a:p>
        </p:txBody>
      </p:sp>
      <p:sp>
        <p:nvSpPr>
          <p:cNvPr id="5" name="Title 4">
            <a:extLst>
              <a:ext uri="{FF2B5EF4-FFF2-40B4-BE49-F238E27FC236}">
                <a16:creationId xmlns:a16="http://schemas.microsoft.com/office/drawing/2014/main" id="{D3993619-DF7B-86D9-72CB-59BA3C1E33D0}"/>
              </a:ext>
            </a:extLst>
          </p:cNvPr>
          <p:cNvSpPr>
            <a:spLocks noGrp="1"/>
          </p:cNvSpPr>
          <p:nvPr>
            <p:ph type="title"/>
          </p:nvPr>
        </p:nvSpPr>
        <p:spPr/>
        <p:txBody>
          <a:bodyPr/>
          <a:lstStyle/>
          <a:p>
            <a:r>
              <a:rPr lang="en-US" dirty="0" err="1"/>
              <a:t>geom_histogram</a:t>
            </a:r>
            <a:endParaRPr lang="en-US" dirty="0"/>
          </a:p>
        </p:txBody>
      </p:sp>
      <p:pic>
        <p:nvPicPr>
          <p:cNvPr id="7" name="Picture 6">
            <a:extLst>
              <a:ext uri="{FF2B5EF4-FFF2-40B4-BE49-F238E27FC236}">
                <a16:creationId xmlns:a16="http://schemas.microsoft.com/office/drawing/2014/main" id="{4DEA1B43-845D-A748-3448-F5933CFD15F1}"/>
              </a:ext>
            </a:extLst>
          </p:cNvPr>
          <p:cNvPicPr>
            <a:picLocks noChangeAspect="1"/>
          </p:cNvPicPr>
          <p:nvPr/>
        </p:nvPicPr>
        <p:blipFill>
          <a:blip r:embed="rId2"/>
          <a:stretch>
            <a:fillRect/>
          </a:stretch>
        </p:blipFill>
        <p:spPr>
          <a:xfrm>
            <a:off x="7134857" y="48750"/>
            <a:ext cx="5057143" cy="3438095"/>
          </a:xfrm>
          <a:prstGeom prst="rect">
            <a:avLst/>
          </a:prstGeom>
        </p:spPr>
      </p:pic>
    </p:spTree>
    <p:extLst>
      <p:ext uri="{BB962C8B-B14F-4D97-AF65-F5344CB8AC3E}">
        <p14:creationId xmlns:p14="http://schemas.microsoft.com/office/powerpoint/2010/main" val="686669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DF73-3DB1-8380-4D47-2490EFAA093F}"/>
              </a:ext>
            </a:extLst>
          </p:cNvPr>
          <p:cNvSpPr>
            <a:spLocks noGrp="1"/>
          </p:cNvSpPr>
          <p:nvPr>
            <p:ph type="title"/>
          </p:nvPr>
        </p:nvSpPr>
        <p:spPr/>
        <p:txBody>
          <a:bodyPr>
            <a:normAutofit/>
          </a:bodyPr>
          <a:lstStyle/>
          <a:p>
            <a:r>
              <a:rPr lang="en-US" dirty="0" err="1"/>
              <a:t>geom_histogram</a:t>
            </a:r>
            <a:br>
              <a:rPr lang="en-US" dirty="0"/>
            </a:br>
            <a:r>
              <a:rPr lang="en-US" dirty="0"/>
              <a:t>+</a:t>
            </a:r>
            <a:r>
              <a:rPr lang="en-US" sz="3600" dirty="0"/>
              <a:t>position=“identity”, alpha=…</a:t>
            </a:r>
            <a:endParaRPr lang="en-US" dirty="0"/>
          </a:p>
        </p:txBody>
      </p:sp>
      <p:sp>
        <p:nvSpPr>
          <p:cNvPr id="3" name="Content Placeholder 2">
            <a:extLst>
              <a:ext uri="{FF2B5EF4-FFF2-40B4-BE49-F238E27FC236}">
                <a16:creationId xmlns:a16="http://schemas.microsoft.com/office/drawing/2014/main" id="{D6C55CF4-8548-1C91-5774-BB050DE9FFB3}"/>
              </a:ext>
            </a:extLst>
          </p:cNvPr>
          <p:cNvSpPr>
            <a:spLocks noGrp="1"/>
          </p:cNvSpPr>
          <p:nvPr>
            <p:ph idx="1"/>
          </p:nvPr>
        </p:nvSpPr>
        <p:spPr>
          <a:xfrm>
            <a:off x="154750" y="2108199"/>
            <a:ext cx="10058400" cy="3760891"/>
          </a:xfrm>
        </p:spPr>
        <p:txBody>
          <a:bodyPr>
            <a:normAutofit/>
          </a:bodyPr>
          <a:lstStyle/>
          <a:p>
            <a:r>
              <a:rPr lang="en-US" sz="2000" dirty="0"/>
              <a:t>faithful %&gt;% </a:t>
            </a:r>
          </a:p>
          <a:p>
            <a:r>
              <a:rPr lang="en-US" sz="2000" dirty="0"/>
              <a:t>    </a:t>
            </a:r>
            <a:r>
              <a:rPr lang="en-US" sz="2000" dirty="0" err="1"/>
              <a:t>ggplot</a:t>
            </a:r>
            <a:r>
              <a:rPr lang="en-US" sz="2000" dirty="0"/>
              <a:t>()+</a:t>
            </a:r>
          </a:p>
          <a:p>
            <a:r>
              <a:rPr lang="en-US" sz="2000" dirty="0"/>
              <a:t>    </a:t>
            </a:r>
            <a:r>
              <a:rPr lang="en-US" sz="2000" dirty="0" err="1"/>
              <a:t>geom_histogram</a:t>
            </a:r>
            <a:r>
              <a:rPr lang="en-US" sz="2000" dirty="0"/>
              <a:t>(</a:t>
            </a:r>
            <a:r>
              <a:rPr lang="en-US" sz="2000" dirty="0" err="1"/>
              <a:t>aes</a:t>
            </a:r>
            <a:r>
              <a:rPr lang="en-US" sz="2000" dirty="0"/>
              <a:t>(</a:t>
            </a:r>
            <a:r>
              <a:rPr lang="en-US" sz="2000" dirty="0" err="1"/>
              <a:t>eruptions,color</a:t>
            </a:r>
            <a:r>
              <a:rPr lang="en-US" sz="2000" dirty="0"/>
              <a:t>=waiting&lt;60),</a:t>
            </a:r>
          </a:p>
          <a:p>
            <a:pPr marL="201168" lvl="1" indent="0">
              <a:buNone/>
            </a:pPr>
            <a:r>
              <a:rPr lang="en-US" sz="2400" dirty="0"/>
              <a:t>  position="</a:t>
            </a:r>
            <a:r>
              <a:rPr lang="en-US" sz="2400" dirty="0" err="1"/>
              <a:t>identity",alpha</a:t>
            </a:r>
            <a:r>
              <a:rPr lang="en-US" sz="2400" dirty="0"/>
              <a:t>=0.4)</a:t>
            </a:r>
          </a:p>
        </p:txBody>
      </p:sp>
      <p:pic>
        <p:nvPicPr>
          <p:cNvPr id="5" name="Picture 4">
            <a:extLst>
              <a:ext uri="{FF2B5EF4-FFF2-40B4-BE49-F238E27FC236}">
                <a16:creationId xmlns:a16="http://schemas.microsoft.com/office/drawing/2014/main" id="{14716AC1-C0CF-9807-681C-99180D8859A9}"/>
              </a:ext>
            </a:extLst>
          </p:cNvPr>
          <p:cNvPicPr>
            <a:picLocks noChangeAspect="1"/>
          </p:cNvPicPr>
          <p:nvPr/>
        </p:nvPicPr>
        <p:blipFill>
          <a:blip r:embed="rId3"/>
          <a:stretch>
            <a:fillRect/>
          </a:stretch>
        </p:blipFill>
        <p:spPr>
          <a:xfrm>
            <a:off x="7008051" y="2269598"/>
            <a:ext cx="5057143" cy="3438095"/>
          </a:xfrm>
          <a:prstGeom prst="rect">
            <a:avLst/>
          </a:prstGeom>
        </p:spPr>
      </p:pic>
    </p:spTree>
    <p:extLst>
      <p:ext uri="{BB962C8B-B14F-4D97-AF65-F5344CB8AC3E}">
        <p14:creationId xmlns:p14="http://schemas.microsoft.com/office/powerpoint/2010/main" val="4181920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C8DB-4838-08A2-6E1A-9844CE939D9C}"/>
              </a:ext>
            </a:extLst>
          </p:cNvPr>
          <p:cNvSpPr>
            <a:spLocks noGrp="1"/>
          </p:cNvSpPr>
          <p:nvPr>
            <p:ph type="title"/>
          </p:nvPr>
        </p:nvSpPr>
        <p:spPr/>
        <p:txBody>
          <a:bodyPr/>
          <a:lstStyle/>
          <a:p>
            <a:r>
              <a:rPr lang="en-US" dirty="0" err="1"/>
              <a:t>geom_histogram</a:t>
            </a:r>
            <a:br>
              <a:rPr lang="en-US" dirty="0"/>
            </a:br>
            <a:r>
              <a:rPr lang="en-US" dirty="0"/>
              <a:t>+</a:t>
            </a:r>
            <a:r>
              <a:rPr lang="en-US" sz="3600" dirty="0"/>
              <a:t>position=“dodge”</a:t>
            </a:r>
            <a:endParaRPr lang="en-US" dirty="0"/>
          </a:p>
        </p:txBody>
      </p:sp>
      <p:sp>
        <p:nvSpPr>
          <p:cNvPr id="3" name="Content Placeholder 2">
            <a:extLst>
              <a:ext uri="{FF2B5EF4-FFF2-40B4-BE49-F238E27FC236}">
                <a16:creationId xmlns:a16="http://schemas.microsoft.com/office/drawing/2014/main" id="{2673BB3E-AE18-3CE3-CF19-C3D56DF1D82E}"/>
              </a:ext>
            </a:extLst>
          </p:cNvPr>
          <p:cNvSpPr>
            <a:spLocks noGrp="1"/>
          </p:cNvSpPr>
          <p:nvPr>
            <p:ph idx="1"/>
          </p:nvPr>
        </p:nvSpPr>
        <p:spPr>
          <a:xfrm>
            <a:off x="0" y="2108199"/>
            <a:ext cx="10058400" cy="3760891"/>
          </a:xfrm>
        </p:spPr>
        <p:txBody>
          <a:bodyPr/>
          <a:lstStyle/>
          <a:p>
            <a:r>
              <a:rPr lang="en-US" dirty="0"/>
              <a:t>faithful %&gt;% </a:t>
            </a:r>
          </a:p>
          <a:p>
            <a:r>
              <a:rPr lang="en-US" dirty="0"/>
              <a:t>    </a:t>
            </a:r>
            <a:r>
              <a:rPr lang="en-US" dirty="0" err="1"/>
              <a:t>ggplot</a:t>
            </a:r>
            <a:r>
              <a:rPr lang="en-US" dirty="0"/>
              <a:t>()+</a:t>
            </a:r>
          </a:p>
          <a:p>
            <a:r>
              <a:rPr lang="en-US" dirty="0"/>
              <a:t>    </a:t>
            </a:r>
            <a:r>
              <a:rPr lang="en-US" dirty="0" err="1"/>
              <a:t>geom_histogram</a:t>
            </a:r>
            <a:r>
              <a:rPr lang="en-US" dirty="0"/>
              <a:t>(</a:t>
            </a:r>
            <a:r>
              <a:rPr lang="en-US" dirty="0" err="1"/>
              <a:t>aes</a:t>
            </a:r>
            <a:r>
              <a:rPr lang="en-US" dirty="0"/>
              <a:t>(eruptions,</a:t>
            </a:r>
          </a:p>
          <a:p>
            <a:pPr marL="201168" lvl="1" indent="0">
              <a:buNone/>
            </a:pPr>
            <a:r>
              <a:rPr lang="en-US" sz="2400" dirty="0"/>
              <a:t>   fill=waiting&lt;60), position="</a:t>
            </a:r>
            <a:r>
              <a:rPr lang="en-US" sz="2400" dirty="0" err="1"/>
              <a:t>dodge",alpha</a:t>
            </a:r>
            <a:r>
              <a:rPr lang="en-US" sz="2400" dirty="0"/>
              <a:t>=0.4)</a:t>
            </a:r>
          </a:p>
        </p:txBody>
      </p:sp>
      <p:pic>
        <p:nvPicPr>
          <p:cNvPr id="5" name="Picture 4">
            <a:extLst>
              <a:ext uri="{FF2B5EF4-FFF2-40B4-BE49-F238E27FC236}">
                <a16:creationId xmlns:a16="http://schemas.microsoft.com/office/drawing/2014/main" id="{8DD83333-B71E-53D1-8CFD-EECB91849A2E}"/>
              </a:ext>
            </a:extLst>
          </p:cNvPr>
          <p:cNvPicPr>
            <a:picLocks noChangeAspect="1"/>
          </p:cNvPicPr>
          <p:nvPr/>
        </p:nvPicPr>
        <p:blipFill>
          <a:blip r:embed="rId2"/>
          <a:stretch>
            <a:fillRect/>
          </a:stretch>
        </p:blipFill>
        <p:spPr>
          <a:xfrm>
            <a:off x="6760078" y="2269598"/>
            <a:ext cx="5057143" cy="3438095"/>
          </a:xfrm>
          <a:prstGeom prst="rect">
            <a:avLst/>
          </a:prstGeom>
        </p:spPr>
      </p:pic>
    </p:spTree>
    <p:extLst>
      <p:ext uri="{BB962C8B-B14F-4D97-AF65-F5344CB8AC3E}">
        <p14:creationId xmlns:p14="http://schemas.microsoft.com/office/powerpoint/2010/main" val="1668402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F4EC-E85A-2DAA-3559-DEACD6E9FDA9}"/>
              </a:ext>
            </a:extLst>
          </p:cNvPr>
          <p:cNvSpPr>
            <a:spLocks noGrp="1"/>
          </p:cNvSpPr>
          <p:nvPr>
            <p:ph type="title"/>
          </p:nvPr>
        </p:nvSpPr>
        <p:spPr/>
        <p:txBody>
          <a:bodyPr>
            <a:normAutofit fontScale="90000"/>
          </a:bodyPr>
          <a:lstStyle/>
          <a:p>
            <a:r>
              <a:rPr lang="fr-FR" dirty="0" err="1"/>
              <a:t>Comprehensive</a:t>
            </a:r>
            <a:r>
              <a:rPr lang="fr-FR" dirty="0"/>
              <a:t> </a:t>
            </a:r>
            <a:r>
              <a:rPr lang="fr-FR" dirty="0" err="1"/>
              <a:t>example</a:t>
            </a:r>
            <a:r>
              <a:rPr lang="fr-FR" dirty="0"/>
              <a:t> nbre 3 (</a:t>
            </a:r>
            <a:r>
              <a:rPr lang="fr-FR" dirty="0" err="1"/>
              <a:t>mpg</a:t>
            </a:r>
            <a:r>
              <a:rPr lang="fr-FR" dirty="0"/>
              <a:t>)</a:t>
            </a:r>
            <a:br>
              <a:rPr lang="en-US" dirty="0"/>
            </a:br>
            <a:r>
              <a:rPr lang="en-US" sz="3600" dirty="0" err="1"/>
              <a:t>geom_bar</a:t>
            </a:r>
            <a:r>
              <a:rPr lang="en-US" sz="3600" dirty="0"/>
              <a:t>() </a:t>
            </a:r>
            <a:br>
              <a:rPr lang="en-US" dirty="0"/>
            </a:br>
            <a:r>
              <a:rPr lang="en-US" sz="3200" dirty="0"/>
              <a:t>+</a:t>
            </a:r>
            <a:r>
              <a:rPr lang="en-US" sz="3200" dirty="0" err="1"/>
              <a:t>after_stat</a:t>
            </a:r>
            <a:r>
              <a:rPr lang="en-US" sz="3200" dirty="0"/>
              <a:t>(), </a:t>
            </a:r>
            <a:r>
              <a:rPr lang="en-US" sz="3200" dirty="0" err="1"/>
              <a:t>coord_cartesian</a:t>
            </a:r>
            <a:endParaRPr lang="en-US" dirty="0"/>
          </a:p>
        </p:txBody>
      </p:sp>
      <p:sp>
        <p:nvSpPr>
          <p:cNvPr id="3" name="Content Placeholder 2">
            <a:extLst>
              <a:ext uri="{FF2B5EF4-FFF2-40B4-BE49-F238E27FC236}">
                <a16:creationId xmlns:a16="http://schemas.microsoft.com/office/drawing/2014/main" id="{A115E155-7135-6105-E5C5-F91A984E0783}"/>
              </a:ext>
            </a:extLst>
          </p:cNvPr>
          <p:cNvSpPr>
            <a:spLocks noGrp="1"/>
          </p:cNvSpPr>
          <p:nvPr>
            <p:ph idx="1"/>
          </p:nvPr>
        </p:nvSpPr>
        <p:spPr>
          <a:solidFill>
            <a:schemeClr val="bg1">
              <a:lumMod val="95000"/>
            </a:schemeClr>
          </a:solidFill>
        </p:spPr>
        <p:txBody>
          <a:bodyPr>
            <a:normAutofit fontScale="92500" lnSpcReduction="10000"/>
          </a:bodyPr>
          <a:lstStyle/>
          <a:p>
            <a:r>
              <a:rPr lang="en-US" sz="2800" dirty="0"/>
              <a:t>names(mpg)</a:t>
            </a:r>
          </a:p>
          <a:p>
            <a:r>
              <a:rPr lang="en-US" sz="2800" dirty="0"/>
              <a:t>head(mpg)</a:t>
            </a:r>
          </a:p>
          <a:p>
            <a:endParaRPr lang="en-US" dirty="0"/>
          </a:p>
          <a:p>
            <a:r>
              <a:rPr lang="en-US" sz="2600" dirty="0"/>
              <a:t># </a:t>
            </a:r>
            <a:r>
              <a:rPr lang="en-US" sz="2600" dirty="0" err="1"/>
              <a:t>displ</a:t>
            </a:r>
            <a:r>
              <a:rPr lang="en-US" sz="2600" dirty="0"/>
              <a:t>: engine size; </a:t>
            </a:r>
          </a:p>
          <a:p>
            <a:r>
              <a:rPr lang="en-US" sz="2600" dirty="0"/>
              <a:t># </a:t>
            </a:r>
            <a:r>
              <a:rPr lang="en-US" sz="2600" dirty="0" err="1"/>
              <a:t>drv</a:t>
            </a:r>
            <a:r>
              <a:rPr lang="en-US" sz="2600" dirty="0"/>
              <a:t>: drive system (forward, back, 4W </a:t>
            </a:r>
            <a:r>
              <a:rPr lang="en-US" sz="2600" dirty="0" err="1"/>
              <a:t>driv</a:t>
            </a:r>
            <a:r>
              <a:rPr lang="en-US" sz="2600" dirty="0"/>
              <a:t>); </a:t>
            </a:r>
          </a:p>
          <a:p>
            <a:r>
              <a:rPr lang="en-US" sz="2600" dirty="0"/>
              <a:t># </a:t>
            </a:r>
            <a:r>
              <a:rPr lang="en-US" sz="2600" dirty="0" err="1"/>
              <a:t>cty</a:t>
            </a:r>
            <a:r>
              <a:rPr lang="en-US" sz="2600" dirty="0"/>
              <a:t>: efficiency in city; </a:t>
            </a:r>
          </a:p>
          <a:p>
            <a:r>
              <a:rPr lang="en-US" sz="2600" dirty="0"/>
              <a:t># </a:t>
            </a:r>
            <a:r>
              <a:rPr lang="en-US" sz="2600" dirty="0" err="1"/>
              <a:t>hwy</a:t>
            </a:r>
            <a:r>
              <a:rPr lang="en-US" sz="2600" dirty="0"/>
              <a:t>: efficiency in high way …</a:t>
            </a:r>
          </a:p>
          <a:p>
            <a:pPr marL="0" indent="0">
              <a:buNone/>
            </a:pPr>
            <a:endParaRPr lang="en-US" sz="2600" dirty="0"/>
          </a:p>
        </p:txBody>
      </p:sp>
    </p:spTree>
    <p:extLst>
      <p:ext uri="{BB962C8B-B14F-4D97-AF65-F5344CB8AC3E}">
        <p14:creationId xmlns:p14="http://schemas.microsoft.com/office/powerpoint/2010/main" val="313151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D097-6476-085B-7DDD-728AFCD1A127}"/>
              </a:ext>
            </a:extLst>
          </p:cNvPr>
          <p:cNvSpPr>
            <a:spLocks noGrp="1"/>
          </p:cNvSpPr>
          <p:nvPr>
            <p:ph type="title"/>
          </p:nvPr>
        </p:nvSpPr>
        <p:spPr/>
        <p:txBody>
          <a:bodyPr/>
          <a:lstStyle/>
          <a:p>
            <a:r>
              <a:rPr lang="fr-FR" dirty="0" err="1"/>
              <a:t>geom_bar</a:t>
            </a:r>
            <a:endParaRPr lang="en-US" dirty="0"/>
          </a:p>
        </p:txBody>
      </p:sp>
      <p:sp>
        <p:nvSpPr>
          <p:cNvPr id="3" name="Content Placeholder 2">
            <a:extLst>
              <a:ext uri="{FF2B5EF4-FFF2-40B4-BE49-F238E27FC236}">
                <a16:creationId xmlns:a16="http://schemas.microsoft.com/office/drawing/2014/main" id="{0F134272-7527-5528-345C-B19D8485CFF5}"/>
              </a:ext>
            </a:extLst>
          </p:cNvPr>
          <p:cNvSpPr>
            <a:spLocks noGrp="1"/>
          </p:cNvSpPr>
          <p:nvPr>
            <p:ph idx="1"/>
          </p:nvPr>
        </p:nvSpPr>
        <p:spPr/>
        <p:txBody>
          <a:bodyPr>
            <a:normAutofit/>
          </a:bodyPr>
          <a:lstStyle/>
          <a:p>
            <a:r>
              <a:rPr lang="en-US" sz="2800" dirty="0"/>
              <a:t>mpg %&gt;% </a:t>
            </a:r>
          </a:p>
          <a:p>
            <a:r>
              <a:rPr lang="en-US" sz="2800" dirty="0"/>
              <a:t>    </a:t>
            </a:r>
            <a:r>
              <a:rPr lang="en-US" sz="2800" dirty="0" err="1"/>
              <a:t>ggplot</a:t>
            </a:r>
            <a:r>
              <a:rPr lang="en-US" sz="2800" dirty="0"/>
              <a:t>()+</a:t>
            </a:r>
          </a:p>
          <a:p>
            <a:r>
              <a:rPr lang="en-US" sz="2800" dirty="0"/>
              <a:t>  </a:t>
            </a:r>
            <a:r>
              <a:rPr lang="en-US" sz="2800" dirty="0" err="1"/>
              <a:t>geom_bar</a:t>
            </a:r>
            <a:r>
              <a:rPr lang="en-US" sz="2800" dirty="0"/>
              <a:t>(</a:t>
            </a:r>
            <a:r>
              <a:rPr lang="en-US" sz="2800" dirty="0" err="1"/>
              <a:t>aes</a:t>
            </a:r>
            <a:r>
              <a:rPr lang="en-US" sz="2800" dirty="0"/>
              <a:t>(class))+</a:t>
            </a:r>
          </a:p>
          <a:p>
            <a:r>
              <a:rPr lang="en-US" sz="2800" dirty="0" err="1"/>
              <a:t>Coord,flip</a:t>
            </a:r>
            <a:endParaRPr lang="en-US" sz="2800" dirty="0"/>
          </a:p>
        </p:txBody>
      </p:sp>
      <p:pic>
        <p:nvPicPr>
          <p:cNvPr id="5" name="Picture 4">
            <a:extLst>
              <a:ext uri="{FF2B5EF4-FFF2-40B4-BE49-F238E27FC236}">
                <a16:creationId xmlns:a16="http://schemas.microsoft.com/office/drawing/2014/main" id="{00E06690-2B27-6CF4-4E23-F92210FCBE85}"/>
              </a:ext>
            </a:extLst>
          </p:cNvPr>
          <p:cNvPicPr>
            <a:picLocks noChangeAspect="1"/>
          </p:cNvPicPr>
          <p:nvPr/>
        </p:nvPicPr>
        <p:blipFill>
          <a:blip r:embed="rId3"/>
          <a:stretch>
            <a:fillRect/>
          </a:stretch>
        </p:blipFill>
        <p:spPr>
          <a:xfrm>
            <a:off x="6248636" y="2430997"/>
            <a:ext cx="5057143" cy="3438095"/>
          </a:xfrm>
          <a:prstGeom prst="rect">
            <a:avLst/>
          </a:prstGeom>
        </p:spPr>
      </p:pic>
    </p:spTree>
    <p:extLst>
      <p:ext uri="{BB962C8B-B14F-4D97-AF65-F5344CB8AC3E}">
        <p14:creationId xmlns:p14="http://schemas.microsoft.com/office/powerpoint/2010/main" val="4030232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93D7-CB46-9D95-A377-F163BD1D674F}"/>
              </a:ext>
            </a:extLst>
          </p:cNvPr>
          <p:cNvSpPr>
            <a:spLocks noGrp="1"/>
          </p:cNvSpPr>
          <p:nvPr>
            <p:ph type="title"/>
          </p:nvPr>
        </p:nvSpPr>
        <p:spPr/>
        <p:txBody>
          <a:bodyPr>
            <a:normAutofit/>
          </a:bodyPr>
          <a:lstStyle/>
          <a:p>
            <a:r>
              <a:rPr lang="en-US" sz="4000" dirty="0"/>
              <a:t>What if I want the percentage instead of the count?</a:t>
            </a:r>
          </a:p>
        </p:txBody>
      </p:sp>
      <p:sp>
        <p:nvSpPr>
          <p:cNvPr id="3" name="Content Placeholder 2">
            <a:extLst>
              <a:ext uri="{FF2B5EF4-FFF2-40B4-BE49-F238E27FC236}">
                <a16:creationId xmlns:a16="http://schemas.microsoft.com/office/drawing/2014/main" id="{CAC96ABC-20EE-57CD-DC4A-4A265AAC6A18}"/>
              </a:ext>
            </a:extLst>
          </p:cNvPr>
          <p:cNvSpPr>
            <a:spLocks noGrp="1"/>
          </p:cNvSpPr>
          <p:nvPr>
            <p:ph idx="1"/>
          </p:nvPr>
        </p:nvSpPr>
        <p:spPr>
          <a:xfrm>
            <a:off x="136385" y="2731028"/>
            <a:ext cx="10058400" cy="3760891"/>
          </a:xfrm>
        </p:spPr>
        <p:txBody>
          <a:bodyPr>
            <a:normAutofit/>
          </a:bodyPr>
          <a:lstStyle/>
          <a:p>
            <a:r>
              <a:rPr lang="en-US" sz="3600" dirty="0"/>
              <a:t>mpg %&gt;% </a:t>
            </a:r>
          </a:p>
          <a:p>
            <a:r>
              <a:rPr lang="en-US" sz="3600" dirty="0"/>
              <a:t>    </a:t>
            </a:r>
            <a:r>
              <a:rPr lang="en-US" sz="3600" dirty="0" err="1"/>
              <a:t>ggplot</a:t>
            </a:r>
            <a:r>
              <a:rPr lang="en-US" sz="3600" dirty="0"/>
              <a:t>()+</a:t>
            </a:r>
          </a:p>
          <a:p>
            <a:r>
              <a:rPr lang="en-US" sz="3600" dirty="0"/>
              <a:t>    </a:t>
            </a:r>
            <a:r>
              <a:rPr lang="en-US" sz="3600" dirty="0" err="1"/>
              <a:t>geom_bar</a:t>
            </a:r>
            <a:r>
              <a:rPr lang="en-US" sz="3600" dirty="0"/>
              <a:t>(</a:t>
            </a:r>
            <a:r>
              <a:rPr lang="en-US" sz="3600" dirty="0" err="1"/>
              <a:t>aes</a:t>
            </a:r>
            <a:r>
              <a:rPr lang="en-US" sz="3600" dirty="0"/>
              <a:t>(x=class,</a:t>
            </a:r>
          </a:p>
          <a:p>
            <a:pPr marL="201168" lvl="1" indent="0">
              <a:buNone/>
            </a:pPr>
            <a:r>
              <a:rPr lang="en-US" sz="3200" dirty="0"/>
              <a:t>		y=</a:t>
            </a:r>
            <a:r>
              <a:rPr lang="en-US" sz="3200" dirty="0" err="1"/>
              <a:t>after_stat</a:t>
            </a:r>
            <a:r>
              <a:rPr lang="en-US" sz="3200" dirty="0"/>
              <a:t>(count*100/sum(count))))</a:t>
            </a:r>
          </a:p>
        </p:txBody>
      </p:sp>
      <p:pic>
        <p:nvPicPr>
          <p:cNvPr id="5" name="Picture 4">
            <a:extLst>
              <a:ext uri="{FF2B5EF4-FFF2-40B4-BE49-F238E27FC236}">
                <a16:creationId xmlns:a16="http://schemas.microsoft.com/office/drawing/2014/main" id="{6DB9ADA1-42DC-E546-7305-006AD956867F}"/>
              </a:ext>
            </a:extLst>
          </p:cNvPr>
          <p:cNvPicPr>
            <a:picLocks noChangeAspect="1"/>
          </p:cNvPicPr>
          <p:nvPr/>
        </p:nvPicPr>
        <p:blipFill>
          <a:blip r:embed="rId2"/>
          <a:stretch>
            <a:fillRect/>
          </a:stretch>
        </p:blipFill>
        <p:spPr>
          <a:xfrm>
            <a:off x="6605096" y="1321947"/>
            <a:ext cx="5057143" cy="3438095"/>
          </a:xfrm>
          <a:prstGeom prst="rect">
            <a:avLst/>
          </a:prstGeom>
        </p:spPr>
      </p:pic>
    </p:spTree>
    <p:extLst>
      <p:ext uri="{BB962C8B-B14F-4D97-AF65-F5344CB8AC3E}">
        <p14:creationId xmlns:p14="http://schemas.microsoft.com/office/powerpoint/2010/main" val="3637530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3D50-D42D-512A-594E-F625A3DEDF35}"/>
              </a:ext>
            </a:extLst>
          </p:cNvPr>
          <p:cNvSpPr>
            <a:spLocks noGrp="1"/>
          </p:cNvSpPr>
          <p:nvPr>
            <p:ph type="title"/>
          </p:nvPr>
        </p:nvSpPr>
        <p:spPr/>
        <p:txBody>
          <a:bodyPr/>
          <a:lstStyle/>
          <a:p>
            <a:r>
              <a:rPr lang="en-US" dirty="0"/>
              <a:t>To concatenate the y axes</a:t>
            </a:r>
          </a:p>
        </p:txBody>
      </p:sp>
      <p:sp>
        <p:nvSpPr>
          <p:cNvPr id="3" name="Content Placeholder 2">
            <a:extLst>
              <a:ext uri="{FF2B5EF4-FFF2-40B4-BE49-F238E27FC236}">
                <a16:creationId xmlns:a16="http://schemas.microsoft.com/office/drawing/2014/main" id="{1B693719-880F-A3EE-BD09-5E76C05B0781}"/>
              </a:ext>
            </a:extLst>
          </p:cNvPr>
          <p:cNvSpPr>
            <a:spLocks noGrp="1"/>
          </p:cNvSpPr>
          <p:nvPr>
            <p:ph idx="1"/>
          </p:nvPr>
        </p:nvSpPr>
        <p:spPr/>
        <p:txBody>
          <a:bodyPr>
            <a:normAutofit/>
          </a:bodyPr>
          <a:lstStyle/>
          <a:p>
            <a:r>
              <a:rPr lang="en-US" sz="2400" dirty="0"/>
              <a:t>mpg %&gt;% </a:t>
            </a:r>
          </a:p>
          <a:p>
            <a:r>
              <a:rPr lang="en-US" sz="2400" dirty="0"/>
              <a:t>    </a:t>
            </a:r>
            <a:r>
              <a:rPr lang="en-US" sz="2400" dirty="0" err="1"/>
              <a:t>ggplot</a:t>
            </a:r>
            <a:r>
              <a:rPr lang="en-US" sz="2400" dirty="0"/>
              <a:t>()+</a:t>
            </a:r>
          </a:p>
          <a:p>
            <a:r>
              <a:rPr lang="en-US" sz="2400" dirty="0"/>
              <a:t>    </a:t>
            </a:r>
            <a:r>
              <a:rPr lang="en-US" sz="2400" dirty="0" err="1"/>
              <a:t>geom_bar</a:t>
            </a:r>
            <a:r>
              <a:rPr lang="en-US" sz="2400" dirty="0"/>
              <a:t>(</a:t>
            </a:r>
            <a:r>
              <a:rPr lang="en-US" sz="2400" dirty="0" err="1"/>
              <a:t>aes</a:t>
            </a:r>
            <a:r>
              <a:rPr lang="en-US" sz="2400" dirty="0"/>
              <a:t>(x=class))+</a:t>
            </a:r>
          </a:p>
          <a:p>
            <a:r>
              <a:rPr lang="en-US" sz="2400" dirty="0"/>
              <a:t>    </a:t>
            </a:r>
            <a:r>
              <a:rPr lang="en-US" sz="2400" dirty="0" err="1"/>
              <a:t>coord_cartesian</a:t>
            </a:r>
            <a:r>
              <a:rPr lang="en-US" sz="2400" dirty="0"/>
              <a:t>(</a:t>
            </a:r>
            <a:r>
              <a:rPr lang="en-US" sz="2400" dirty="0" err="1"/>
              <a:t>ylim</a:t>
            </a:r>
            <a:r>
              <a:rPr lang="en-US" sz="2400" dirty="0"/>
              <a:t>=c(0,40))</a:t>
            </a:r>
          </a:p>
        </p:txBody>
      </p:sp>
      <p:pic>
        <p:nvPicPr>
          <p:cNvPr id="5" name="Picture 4">
            <a:extLst>
              <a:ext uri="{FF2B5EF4-FFF2-40B4-BE49-F238E27FC236}">
                <a16:creationId xmlns:a16="http://schemas.microsoft.com/office/drawing/2014/main" id="{7D65558E-506C-346F-04ED-C0D1E0FA6B82}"/>
              </a:ext>
            </a:extLst>
          </p:cNvPr>
          <p:cNvPicPr>
            <a:picLocks noChangeAspect="1"/>
          </p:cNvPicPr>
          <p:nvPr/>
        </p:nvPicPr>
        <p:blipFill>
          <a:blip r:embed="rId2"/>
          <a:stretch>
            <a:fillRect/>
          </a:stretch>
        </p:blipFill>
        <p:spPr>
          <a:xfrm>
            <a:off x="6248635" y="1957924"/>
            <a:ext cx="5057143" cy="3438095"/>
          </a:xfrm>
          <a:prstGeom prst="rect">
            <a:avLst/>
          </a:prstGeom>
        </p:spPr>
      </p:pic>
    </p:spTree>
    <p:extLst>
      <p:ext uri="{BB962C8B-B14F-4D97-AF65-F5344CB8AC3E}">
        <p14:creationId xmlns:p14="http://schemas.microsoft.com/office/powerpoint/2010/main" val="855824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7BF7-D539-2D11-57DC-F1F100F5AC40}"/>
              </a:ext>
            </a:extLst>
          </p:cNvPr>
          <p:cNvSpPr>
            <a:spLocks noGrp="1"/>
          </p:cNvSpPr>
          <p:nvPr>
            <p:ph type="title"/>
          </p:nvPr>
        </p:nvSpPr>
        <p:spPr/>
        <p:txBody>
          <a:bodyPr/>
          <a:lstStyle/>
          <a:p>
            <a:r>
              <a:rPr lang="en-US" dirty="0"/>
              <a:t>transform y:</a:t>
            </a:r>
            <a:br>
              <a:rPr lang="en-US" dirty="0"/>
            </a:br>
            <a:r>
              <a:rPr lang="en-US" sz="3200" dirty="0" err="1"/>
              <a:t>scale_y_continuous</a:t>
            </a:r>
            <a:r>
              <a:rPr lang="en-US" sz="3200" dirty="0"/>
              <a:t>(trans=‘log’)</a:t>
            </a:r>
            <a:endParaRPr lang="en-US" dirty="0"/>
          </a:p>
        </p:txBody>
      </p:sp>
      <p:sp>
        <p:nvSpPr>
          <p:cNvPr id="3" name="Content Placeholder 2">
            <a:extLst>
              <a:ext uri="{FF2B5EF4-FFF2-40B4-BE49-F238E27FC236}">
                <a16:creationId xmlns:a16="http://schemas.microsoft.com/office/drawing/2014/main" id="{56B09F55-1EBA-AD0B-7FFB-06F5BC3A88A4}"/>
              </a:ext>
            </a:extLst>
          </p:cNvPr>
          <p:cNvSpPr>
            <a:spLocks noGrp="1"/>
          </p:cNvSpPr>
          <p:nvPr>
            <p:ph idx="1"/>
          </p:nvPr>
        </p:nvSpPr>
        <p:spPr/>
        <p:txBody>
          <a:bodyPr>
            <a:normAutofit/>
          </a:bodyPr>
          <a:lstStyle/>
          <a:p>
            <a:r>
              <a:rPr lang="en-US" sz="2400" dirty="0"/>
              <a:t>mpg %&gt;% </a:t>
            </a:r>
          </a:p>
          <a:p>
            <a:r>
              <a:rPr lang="en-US" sz="2400" dirty="0"/>
              <a:t>     </a:t>
            </a:r>
            <a:r>
              <a:rPr lang="en-US" sz="2400" dirty="0" err="1"/>
              <a:t>ggplot</a:t>
            </a:r>
            <a:r>
              <a:rPr lang="en-US" sz="2400" dirty="0"/>
              <a:t>()+</a:t>
            </a:r>
          </a:p>
          <a:p>
            <a:r>
              <a:rPr lang="en-US" sz="2400" dirty="0"/>
              <a:t>     </a:t>
            </a:r>
            <a:r>
              <a:rPr lang="en-US" sz="2400" dirty="0" err="1"/>
              <a:t>geom_bar</a:t>
            </a:r>
            <a:r>
              <a:rPr lang="en-US" sz="2400" dirty="0"/>
              <a:t>(</a:t>
            </a:r>
            <a:r>
              <a:rPr lang="en-US" sz="2400" dirty="0" err="1"/>
              <a:t>aes</a:t>
            </a:r>
            <a:r>
              <a:rPr lang="en-US" sz="2400" dirty="0"/>
              <a:t>(x=class))+</a:t>
            </a:r>
          </a:p>
          <a:p>
            <a:r>
              <a:rPr lang="en-US" sz="2400" dirty="0"/>
              <a:t>    </a:t>
            </a:r>
            <a:r>
              <a:rPr lang="en-US" sz="2400" dirty="0" err="1"/>
              <a:t>scale_y_continuous</a:t>
            </a:r>
            <a:r>
              <a:rPr lang="en-US" sz="2400" dirty="0"/>
              <a:t>(trans='log')</a:t>
            </a:r>
          </a:p>
        </p:txBody>
      </p:sp>
      <p:pic>
        <p:nvPicPr>
          <p:cNvPr id="5" name="Picture 4">
            <a:extLst>
              <a:ext uri="{FF2B5EF4-FFF2-40B4-BE49-F238E27FC236}">
                <a16:creationId xmlns:a16="http://schemas.microsoft.com/office/drawing/2014/main" id="{820548D3-3A0F-BA95-7A3E-69B5B95D6D7C}"/>
              </a:ext>
            </a:extLst>
          </p:cNvPr>
          <p:cNvPicPr>
            <a:picLocks noChangeAspect="1"/>
          </p:cNvPicPr>
          <p:nvPr/>
        </p:nvPicPr>
        <p:blipFill>
          <a:blip r:embed="rId3"/>
          <a:stretch>
            <a:fillRect/>
          </a:stretch>
        </p:blipFill>
        <p:spPr>
          <a:xfrm>
            <a:off x="6126480" y="2269598"/>
            <a:ext cx="5057143" cy="3438095"/>
          </a:xfrm>
          <a:prstGeom prst="rect">
            <a:avLst/>
          </a:prstGeom>
        </p:spPr>
      </p:pic>
      <p:sp>
        <p:nvSpPr>
          <p:cNvPr id="6" name="Rectangle 5">
            <a:extLst>
              <a:ext uri="{FF2B5EF4-FFF2-40B4-BE49-F238E27FC236}">
                <a16:creationId xmlns:a16="http://schemas.microsoft.com/office/drawing/2014/main" id="{4BF7205A-CA88-A3D3-F50B-666C58CE52F3}"/>
              </a:ext>
            </a:extLst>
          </p:cNvPr>
          <p:cNvSpPr/>
          <p:nvPr/>
        </p:nvSpPr>
        <p:spPr>
          <a:xfrm>
            <a:off x="6323308" y="2269598"/>
            <a:ext cx="743919" cy="3108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75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30D3-596B-4BC1-80B0-7784BB503DB2}"/>
              </a:ext>
            </a:extLst>
          </p:cNvPr>
          <p:cNvSpPr>
            <a:spLocks noGrp="1"/>
          </p:cNvSpPr>
          <p:nvPr>
            <p:ph type="title"/>
          </p:nvPr>
        </p:nvSpPr>
        <p:spPr/>
        <p:txBody>
          <a:bodyPr/>
          <a:lstStyle/>
          <a:p>
            <a:r>
              <a:rPr lang="en-US" dirty="0" err="1"/>
              <a:t>geom_density</a:t>
            </a:r>
            <a:r>
              <a:rPr lang="en-US" dirty="0"/>
              <a:t>() and </a:t>
            </a:r>
            <a:r>
              <a:rPr lang="en-US" dirty="0" err="1"/>
              <a:t>after_stat</a:t>
            </a:r>
            <a:r>
              <a:rPr lang="en-US" dirty="0"/>
              <a:t>()</a:t>
            </a:r>
          </a:p>
        </p:txBody>
      </p:sp>
      <p:sp>
        <p:nvSpPr>
          <p:cNvPr id="3" name="Content Placeholder 2">
            <a:extLst>
              <a:ext uri="{FF2B5EF4-FFF2-40B4-BE49-F238E27FC236}">
                <a16:creationId xmlns:a16="http://schemas.microsoft.com/office/drawing/2014/main" id="{A1A128F0-DB0A-A21E-DDD8-C6C3A3B3B302}"/>
              </a:ext>
            </a:extLst>
          </p:cNvPr>
          <p:cNvSpPr>
            <a:spLocks noGrp="1"/>
          </p:cNvSpPr>
          <p:nvPr>
            <p:ph idx="1"/>
          </p:nvPr>
        </p:nvSpPr>
        <p:spPr/>
        <p:txBody>
          <a:bodyPr>
            <a:normAutofit/>
          </a:bodyPr>
          <a:lstStyle/>
          <a:p>
            <a:r>
              <a:rPr lang="en-US" sz="2800" dirty="0"/>
              <a:t>mpg %&gt;% </a:t>
            </a:r>
          </a:p>
          <a:p>
            <a:r>
              <a:rPr lang="en-US" sz="2800" dirty="0"/>
              <a:t>    </a:t>
            </a:r>
            <a:r>
              <a:rPr lang="en-US" sz="2800" dirty="0" err="1"/>
              <a:t>ggplot</a:t>
            </a:r>
            <a:r>
              <a:rPr lang="en-US" sz="2800" dirty="0"/>
              <a:t>()+</a:t>
            </a:r>
          </a:p>
          <a:p>
            <a:r>
              <a:rPr lang="en-US" sz="2800" dirty="0"/>
              <a:t>    </a:t>
            </a:r>
            <a:r>
              <a:rPr lang="en-US" sz="2800" dirty="0" err="1"/>
              <a:t>geom_density</a:t>
            </a:r>
            <a:r>
              <a:rPr lang="en-US" sz="2800" dirty="0"/>
              <a:t>(</a:t>
            </a:r>
            <a:r>
              <a:rPr lang="en-US" sz="2800" dirty="0" err="1"/>
              <a:t>aes</a:t>
            </a:r>
            <a:r>
              <a:rPr lang="en-US" sz="2800" dirty="0"/>
              <a:t>(</a:t>
            </a:r>
            <a:r>
              <a:rPr lang="en-US" sz="2800" dirty="0" err="1"/>
              <a:t>hwy</a:t>
            </a:r>
            <a:r>
              <a:rPr lang="en-US" sz="2800" dirty="0"/>
              <a:t>))</a:t>
            </a:r>
          </a:p>
        </p:txBody>
      </p:sp>
      <p:pic>
        <p:nvPicPr>
          <p:cNvPr id="5" name="Picture 4">
            <a:extLst>
              <a:ext uri="{FF2B5EF4-FFF2-40B4-BE49-F238E27FC236}">
                <a16:creationId xmlns:a16="http://schemas.microsoft.com/office/drawing/2014/main" id="{0DE20978-530D-85A9-4F76-760EC1B9D567}"/>
              </a:ext>
            </a:extLst>
          </p:cNvPr>
          <p:cNvPicPr>
            <a:picLocks noChangeAspect="1"/>
          </p:cNvPicPr>
          <p:nvPr/>
        </p:nvPicPr>
        <p:blipFill>
          <a:blip r:embed="rId3"/>
          <a:stretch>
            <a:fillRect/>
          </a:stretch>
        </p:blipFill>
        <p:spPr>
          <a:xfrm>
            <a:off x="5625886" y="2077636"/>
            <a:ext cx="5557738" cy="3778424"/>
          </a:xfrm>
          <a:prstGeom prst="rect">
            <a:avLst/>
          </a:prstGeom>
        </p:spPr>
      </p:pic>
    </p:spTree>
    <p:extLst>
      <p:ext uri="{BB962C8B-B14F-4D97-AF65-F5344CB8AC3E}">
        <p14:creationId xmlns:p14="http://schemas.microsoft.com/office/powerpoint/2010/main" val="281130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0987-9B28-2A5E-4CB1-A6462410A972}"/>
              </a:ext>
            </a:extLst>
          </p:cNvPr>
          <p:cNvSpPr>
            <a:spLocks noGrp="1"/>
          </p:cNvSpPr>
          <p:nvPr>
            <p:ph type="title"/>
          </p:nvPr>
        </p:nvSpPr>
        <p:spPr/>
        <p:txBody>
          <a:bodyPr/>
          <a:lstStyle/>
          <a:p>
            <a:r>
              <a:rPr lang="fr-FR" dirty="0" err="1"/>
              <a:t>Some</a:t>
            </a:r>
            <a:r>
              <a:rPr lang="fr-FR" dirty="0"/>
              <a:t> </a:t>
            </a:r>
            <a:r>
              <a:rPr lang="fr-FR" dirty="0" err="1"/>
              <a:t>useful</a:t>
            </a:r>
            <a:r>
              <a:rPr lang="fr-FR" dirty="0"/>
              <a:t> ressources</a:t>
            </a:r>
            <a:endParaRPr lang="en-US" dirty="0"/>
          </a:p>
        </p:txBody>
      </p:sp>
      <p:sp>
        <p:nvSpPr>
          <p:cNvPr id="4" name="Content Placeholder 2">
            <a:extLst>
              <a:ext uri="{FF2B5EF4-FFF2-40B4-BE49-F238E27FC236}">
                <a16:creationId xmlns:a16="http://schemas.microsoft.com/office/drawing/2014/main" id="{4DAC6CEF-3209-CD19-8807-274DFB60912A}"/>
              </a:ext>
            </a:extLst>
          </p:cNvPr>
          <p:cNvSpPr>
            <a:spLocks noGrp="1"/>
          </p:cNvSpPr>
          <p:nvPr>
            <p:ph idx="1"/>
          </p:nvPr>
        </p:nvSpPr>
        <p:spPr>
          <a:xfrm>
            <a:off x="1096963" y="2108200"/>
            <a:ext cx="10058400" cy="3760788"/>
          </a:xfrm>
          <a:solidFill>
            <a:schemeClr val="bg1">
              <a:lumMod val="95000"/>
            </a:schemeClr>
          </a:solidFill>
        </p:spPr>
        <p:txBody>
          <a:bodyPr>
            <a:normAutofit lnSpcReduction="10000"/>
          </a:bodyPr>
          <a:lstStyle/>
          <a:p>
            <a:pPr marL="0" indent="0">
              <a:buNone/>
            </a:pPr>
            <a:r>
              <a:rPr lang="en-US" dirty="0"/>
              <a:t>A simple and comprehensive overview:</a:t>
            </a:r>
            <a:r>
              <a:rPr lang="en-US" dirty="0">
                <a:hlinkClick r:id="rId2">
                  <a:extLst>
                    <a:ext uri="{A12FA001-AC4F-418D-AE19-62706E023703}">
                      <ahyp:hlinkClr xmlns:ahyp="http://schemas.microsoft.com/office/drawing/2018/hyperlinkcolor" val="tx"/>
                    </a:ext>
                  </a:extLst>
                </a:hlinkClick>
              </a:rPr>
              <a:t> </a:t>
            </a:r>
          </a:p>
          <a:p>
            <a:pPr marL="0" indent="0">
              <a:buNone/>
            </a:pPr>
            <a:r>
              <a:rPr lang="en-US" dirty="0">
                <a:hlinkClick r:id="rId2"/>
              </a:rPr>
              <a:t>https://teacherscollege.screenstepslive.com/a/1112493-functions-in-r-studio</a:t>
            </a:r>
            <a:endParaRPr lang="en-US" dirty="0"/>
          </a:p>
          <a:p>
            <a:pPr marL="0" indent="0">
              <a:buNone/>
            </a:pPr>
            <a:r>
              <a:rPr lang="fr-FR" dirty="0"/>
              <a:t>About the help in R:</a:t>
            </a:r>
            <a:endParaRPr lang="ar-DZ" dirty="0"/>
          </a:p>
          <a:p>
            <a:pPr marL="0" indent="0">
              <a:buNone/>
            </a:pPr>
            <a:r>
              <a:rPr lang="en-US" dirty="0">
                <a:hlinkClick r:id="rId3"/>
              </a:rPr>
              <a:t>https://www.r-project.org/help.html</a:t>
            </a:r>
            <a:endParaRPr lang="en-US" dirty="0"/>
          </a:p>
          <a:p>
            <a:pPr marL="0" indent="0">
              <a:buNone/>
            </a:pPr>
            <a:r>
              <a:rPr lang="en-US" dirty="0"/>
              <a:t>Manuals:</a:t>
            </a:r>
          </a:p>
          <a:p>
            <a:pPr marL="0" indent="0">
              <a:buNone/>
            </a:pPr>
            <a:r>
              <a:rPr lang="en-US" dirty="0">
                <a:hlinkClick r:id="rId4"/>
              </a:rPr>
              <a:t>https://cran.r-project.org/manuals.html</a:t>
            </a:r>
            <a:endParaRPr lang="en-US" dirty="0"/>
          </a:p>
          <a:p>
            <a:pPr marL="0" indent="0">
              <a:buNone/>
            </a:pPr>
            <a:r>
              <a:rPr lang="en-US" dirty="0"/>
              <a:t>An extended Introduction from R </a:t>
            </a:r>
            <a:r>
              <a:rPr lang="en-US" dirty="0" err="1"/>
              <a:t>Cran</a:t>
            </a:r>
            <a:r>
              <a:rPr lang="en-US" dirty="0"/>
              <a:t>:</a:t>
            </a:r>
          </a:p>
          <a:p>
            <a:pPr marL="0" indent="0">
              <a:buNone/>
            </a:pPr>
            <a:r>
              <a:rPr lang="en-US" u="sng" dirty="0">
                <a:solidFill>
                  <a:schemeClr val="accent1"/>
                </a:solidFill>
              </a:rPr>
              <a:t>https://cran.r-project.org/doc/manuals/r-release/R-intro.html</a:t>
            </a:r>
          </a:p>
        </p:txBody>
      </p:sp>
    </p:spTree>
    <p:extLst>
      <p:ext uri="{BB962C8B-B14F-4D97-AF65-F5344CB8AC3E}">
        <p14:creationId xmlns:p14="http://schemas.microsoft.com/office/powerpoint/2010/main" val="3255743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2256-6AA9-438D-FC55-02D7002B7F1B}"/>
              </a:ext>
            </a:extLst>
          </p:cNvPr>
          <p:cNvSpPr>
            <a:spLocks noGrp="1"/>
          </p:cNvSpPr>
          <p:nvPr>
            <p:ph type="title"/>
          </p:nvPr>
        </p:nvSpPr>
        <p:spPr/>
        <p:txBody>
          <a:bodyPr/>
          <a:lstStyle/>
          <a:p>
            <a:r>
              <a:rPr lang="en-US" dirty="0" err="1"/>
              <a:t>geom_jitter</a:t>
            </a:r>
            <a:r>
              <a:rPr lang="en-US" dirty="0"/>
              <a:t>() </a:t>
            </a:r>
            <a:br>
              <a:rPr lang="en-US" dirty="0"/>
            </a:br>
            <a:r>
              <a:rPr lang="en-US" sz="2800" dirty="0"/>
              <a:t>+ </a:t>
            </a:r>
            <a:r>
              <a:rPr lang="en-US" sz="2800" dirty="0" err="1"/>
              <a:t>stat_summary</a:t>
            </a:r>
            <a:r>
              <a:rPr lang="en-US" sz="2800" dirty="0"/>
              <a:t>()</a:t>
            </a:r>
            <a:endParaRPr lang="en-US" dirty="0"/>
          </a:p>
        </p:txBody>
      </p:sp>
      <p:sp>
        <p:nvSpPr>
          <p:cNvPr id="3" name="Content Placeholder 2">
            <a:extLst>
              <a:ext uri="{FF2B5EF4-FFF2-40B4-BE49-F238E27FC236}">
                <a16:creationId xmlns:a16="http://schemas.microsoft.com/office/drawing/2014/main" id="{407AD98F-2F0C-41A9-4F34-ECF8A54596D2}"/>
              </a:ext>
            </a:extLst>
          </p:cNvPr>
          <p:cNvSpPr>
            <a:spLocks noGrp="1"/>
          </p:cNvSpPr>
          <p:nvPr>
            <p:ph idx="1"/>
          </p:nvPr>
        </p:nvSpPr>
        <p:spPr/>
        <p:txBody>
          <a:bodyPr>
            <a:normAutofit/>
          </a:bodyPr>
          <a:lstStyle/>
          <a:p>
            <a:r>
              <a:rPr lang="en-US" sz="2800" dirty="0"/>
              <a:t>mpg %&gt;% </a:t>
            </a:r>
          </a:p>
          <a:p>
            <a:r>
              <a:rPr lang="en-US" sz="2800" dirty="0"/>
              <a:t>    </a:t>
            </a:r>
            <a:r>
              <a:rPr lang="en-US" sz="2800" dirty="0" err="1"/>
              <a:t>ggplot</a:t>
            </a:r>
            <a:r>
              <a:rPr lang="en-US" sz="2800" dirty="0"/>
              <a:t>()+</a:t>
            </a:r>
          </a:p>
          <a:p>
            <a:r>
              <a:rPr lang="en-US" sz="2800" dirty="0"/>
              <a:t>    </a:t>
            </a:r>
            <a:r>
              <a:rPr lang="en-US" sz="2800" dirty="0" err="1"/>
              <a:t>geom_jitter</a:t>
            </a:r>
            <a:r>
              <a:rPr lang="en-US" sz="2800" dirty="0"/>
              <a:t>(</a:t>
            </a:r>
            <a:r>
              <a:rPr lang="en-US" sz="2800" dirty="0" err="1"/>
              <a:t>aes</a:t>
            </a:r>
            <a:r>
              <a:rPr lang="en-US" sz="2800" dirty="0"/>
              <a:t>(x=</a:t>
            </a:r>
            <a:r>
              <a:rPr lang="en-US" sz="2800" dirty="0" err="1"/>
              <a:t>class,y</a:t>
            </a:r>
            <a:r>
              <a:rPr lang="en-US" sz="2800" dirty="0"/>
              <a:t>=</a:t>
            </a:r>
            <a:r>
              <a:rPr lang="en-US" sz="2800" dirty="0" err="1"/>
              <a:t>hwy</a:t>
            </a:r>
            <a:r>
              <a:rPr lang="en-US" sz="2800" dirty="0"/>
              <a:t>))</a:t>
            </a:r>
          </a:p>
        </p:txBody>
      </p:sp>
      <p:pic>
        <p:nvPicPr>
          <p:cNvPr id="5" name="Picture 4">
            <a:extLst>
              <a:ext uri="{FF2B5EF4-FFF2-40B4-BE49-F238E27FC236}">
                <a16:creationId xmlns:a16="http://schemas.microsoft.com/office/drawing/2014/main" id="{649A8117-8C9F-2053-6D5B-C885AAC99E5A}"/>
              </a:ext>
            </a:extLst>
          </p:cNvPr>
          <p:cNvPicPr>
            <a:picLocks noChangeAspect="1"/>
          </p:cNvPicPr>
          <p:nvPr/>
        </p:nvPicPr>
        <p:blipFill>
          <a:blip r:embed="rId3"/>
          <a:stretch>
            <a:fillRect/>
          </a:stretch>
        </p:blipFill>
        <p:spPr>
          <a:xfrm>
            <a:off x="6558600" y="2269598"/>
            <a:ext cx="5057143" cy="3438095"/>
          </a:xfrm>
          <a:prstGeom prst="rect">
            <a:avLst/>
          </a:prstGeom>
        </p:spPr>
      </p:pic>
    </p:spTree>
    <p:extLst>
      <p:ext uri="{BB962C8B-B14F-4D97-AF65-F5344CB8AC3E}">
        <p14:creationId xmlns:p14="http://schemas.microsoft.com/office/powerpoint/2010/main" val="1476350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4AEE-857C-284A-1E63-418124D0F9F5}"/>
              </a:ext>
            </a:extLst>
          </p:cNvPr>
          <p:cNvSpPr>
            <a:spLocks noGrp="1"/>
          </p:cNvSpPr>
          <p:nvPr>
            <p:ph type="title"/>
          </p:nvPr>
        </p:nvSpPr>
        <p:spPr/>
        <p:txBody>
          <a:bodyPr>
            <a:normAutofit/>
          </a:bodyPr>
          <a:lstStyle/>
          <a:p>
            <a:r>
              <a:rPr lang="en-US" dirty="0" err="1"/>
              <a:t>geom_jitter</a:t>
            </a:r>
            <a:r>
              <a:rPr lang="en-US" dirty="0"/>
              <a:t>()</a:t>
            </a:r>
            <a:br>
              <a:rPr lang="en-US" dirty="0"/>
            </a:br>
            <a:r>
              <a:rPr lang="en-US" sz="3600" dirty="0"/>
              <a:t>Add width = 0.2 to separate the classes</a:t>
            </a:r>
            <a:endParaRPr lang="en-US" dirty="0"/>
          </a:p>
        </p:txBody>
      </p:sp>
      <p:sp>
        <p:nvSpPr>
          <p:cNvPr id="3" name="Content Placeholder 2">
            <a:extLst>
              <a:ext uri="{FF2B5EF4-FFF2-40B4-BE49-F238E27FC236}">
                <a16:creationId xmlns:a16="http://schemas.microsoft.com/office/drawing/2014/main" id="{C4C3C1B6-33CD-6147-FE84-B163199BE45F}"/>
              </a:ext>
            </a:extLst>
          </p:cNvPr>
          <p:cNvSpPr>
            <a:spLocks noGrp="1"/>
          </p:cNvSpPr>
          <p:nvPr>
            <p:ph idx="1"/>
          </p:nvPr>
        </p:nvSpPr>
        <p:spPr/>
        <p:txBody>
          <a:bodyPr>
            <a:normAutofit/>
          </a:bodyPr>
          <a:lstStyle/>
          <a:p>
            <a:r>
              <a:rPr lang="en-US" sz="2400" dirty="0"/>
              <a:t>mpg %&gt;% </a:t>
            </a:r>
          </a:p>
          <a:p>
            <a:r>
              <a:rPr lang="en-US" sz="2400" dirty="0"/>
              <a:t>    </a:t>
            </a:r>
            <a:r>
              <a:rPr lang="en-US" sz="2400" dirty="0" err="1"/>
              <a:t>ggplot</a:t>
            </a:r>
            <a:r>
              <a:rPr lang="en-US" sz="2400" dirty="0"/>
              <a:t>()+</a:t>
            </a:r>
          </a:p>
          <a:p>
            <a:r>
              <a:rPr lang="en-US" sz="2400" dirty="0"/>
              <a:t>    </a:t>
            </a:r>
            <a:r>
              <a:rPr lang="en-US" sz="2400" dirty="0" err="1"/>
              <a:t>geom_jitter</a:t>
            </a:r>
            <a:r>
              <a:rPr lang="en-US" sz="2400" dirty="0"/>
              <a:t>(</a:t>
            </a:r>
            <a:r>
              <a:rPr lang="en-US" sz="2400" dirty="0" err="1"/>
              <a:t>aes</a:t>
            </a:r>
            <a:r>
              <a:rPr lang="en-US" sz="2400" dirty="0"/>
              <a:t>(x=</a:t>
            </a:r>
            <a:r>
              <a:rPr lang="en-US" sz="2400" dirty="0" err="1"/>
              <a:t>class,y</a:t>
            </a:r>
            <a:r>
              <a:rPr lang="en-US" sz="2400" dirty="0"/>
              <a:t>=</a:t>
            </a:r>
            <a:r>
              <a:rPr lang="en-US" sz="2400" dirty="0" err="1"/>
              <a:t>hwy</a:t>
            </a:r>
            <a:r>
              <a:rPr lang="en-US" sz="2400" dirty="0"/>
              <a:t>),</a:t>
            </a:r>
          </a:p>
          <a:p>
            <a:r>
              <a:rPr lang="en-US" sz="2400" dirty="0"/>
              <a:t>                         width=0.2)</a:t>
            </a:r>
          </a:p>
        </p:txBody>
      </p:sp>
      <p:pic>
        <p:nvPicPr>
          <p:cNvPr id="5" name="Picture 4">
            <a:extLst>
              <a:ext uri="{FF2B5EF4-FFF2-40B4-BE49-F238E27FC236}">
                <a16:creationId xmlns:a16="http://schemas.microsoft.com/office/drawing/2014/main" id="{B68192D6-23EF-30D3-F771-0E98DFF27F3B}"/>
              </a:ext>
            </a:extLst>
          </p:cNvPr>
          <p:cNvPicPr>
            <a:picLocks noChangeAspect="1"/>
          </p:cNvPicPr>
          <p:nvPr/>
        </p:nvPicPr>
        <p:blipFill>
          <a:blip r:embed="rId2"/>
          <a:stretch>
            <a:fillRect/>
          </a:stretch>
        </p:blipFill>
        <p:spPr>
          <a:xfrm>
            <a:off x="5920354" y="1984215"/>
            <a:ext cx="5726388" cy="3893081"/>
          </a:xfrm>
          <a:prstGeom prst="rect">
            <a:avLst/>
          </a:prstGeom>
        </p:spPr>
      </p:pic>
    </p:spTree>
    <p:extLst>
      <p:ext uri="{BB962C8B-B14F-4D97-AF65-F5344CB8AC3E}">
        <p14:creationId xmlns:p14="http://schemas.microsoft.com/office/powerpoint/2010/main" val="2737383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BA64-4A9B-A160-4072-AB6655871B99}"/>
              </a:ext>
            </a:extLst>
          </p:cNvPr>
          <p:cNvSpPr>
            <a:spLocks noGrp="1"/>
          </p:cNvSpPr>
          <p:nvPr>
            <p:ph type="title"/>
          </p:nvPr>
        </p:nvSpPr>
        <p:spPr/>
        <p:txBody>
          <a:bodyPr>
            <a:normAutofit/>
          </a:bodyPr>
          <a:lstStyle/>
          <a:p>
            <a:r>
              <a:rPr lang="en-US" dirty="0" err="1"/>
              <a:t>geom_jitter</a:t>
            </a:r>
            <a:r>
              <a:rPr lang="en-US" dirty="0"/>
              <a:t>()</a:t>
            </a:r>
            <a:br>
              <a:rPr lang="en-US" dirty="0"/>
            </a:br>
            <a:r>
              <a:rPr lang="en-US" sz="3100" dirty="0"/>
              <a:t>Add </a:t>
            </a:r>
            <a:r>
              <a:rPr lang="en-US" sz="3100" dirty="0" err="1"/>
              <a:t>stat_summary</a:t>
            </a:r>
            <a:r>
              <a:rPr lang="en-US" sz="3100" dirty="0"/>
              <a:t> to show the mean or the median</a:t>
            </a:r>
            <a:endParaRPr lang="en-US" dirty="0"/>
          </a:p>
        </p:txBody>
      </p:sp>
      <p:sp>
        <p:nvSpPr>
          <p:cNvPr id="3" name="Content Placeholder 2">
            <a:extLst>
              <a:ext uri="{FF2B5EF4-FFF2-40B4-BE49-F238E27FC236}">
                <a16:creationId xmlns:a16="http://schemas.microsoft.com/office/drawing/2014/main" id="{697C1B78-200B-5977-D660-33541B1E7406}"/>
              </a:ext>
            </a:extLst>
          </p:cNvPr>
          <p:cNvSpPr>
            <a:spLocks noGrp="1"/>
          </p:cNvSpPr>
          <p:nvPr>
            <p:ph idx="1"/>
          </p:nvPr>
        </p:nvSpPr>
        <p:spPr/>
        <p:txBody>
          <a:bodyPr/>
          <a:lstStyle/>
          <a:p>
            <a:r>
              <a:rPr lang="en-US" dirty="0"/>
              <a:t>mpg %&gt;% </a:t>
            </a:r>
          </a:p>
          <a:p>
            <a:r>
              <a:rPr lang="en-US" dirty="0"/>
              <a:t>    </a:t>
            </a:r>
            <a:r>
              <a:rPr lang="en-US" dirty="0" err="1"/>
              <a:t>ggplot</a:t>
            </a:r>
            <a:r>
              <a:rPr lang="en-US" dirty="0"/>
              <a:t>()+</a:t>
            </a:r>
          </a:p>
          <a:p>
            <a:r>
              <a:rPr lang="en-US" dirty="0"/>
              <a:t>    </a:t>
            </a:r>
            <a:r>
              <a:rPr lang="en-US" dirty="0" err="1"/>
              <a:t>geom_jitter</a:t>
            </a:r>
            <a:r>
              <a:rPr lang="en-US" dirty="0"/>
              <a:t>(</a:t>
            </a:r>
            <a:r>
              <a:rPr lang="en-US" dirty="0" err="1"/>
              <a:t>aes</a:t>
            </a:r>
            <a:r>
              <a:rPr lang="en-US" dirty="0"/>
              <a:t>(x=</a:t>
            </a:r>
            <a:r>
              <a:rPr lang="en-US" dirty="0" err="1"/>
              <a:t>class,y</a:t>
            </a:r>
            <a:r>
              <a:rPr lang="en-US" dirty="0"/>
              <a:t>=</a:t>
            </a:r>
            <a:r>
              <a:rPr lang="en-US" dirty="0" err="1"/>
              <a:t>hwy</a:t>
            </a:r>
            <a:r>
              <a:rPr lang="en-US" dirty="0"/>
              <a:t>),width=0.2)+</a:t>
            </a:r>
          </a:p>
          <a:p>
            <a:r>
              <a:rPr lang="en-US" dirty="0"/>
              <a:t>    </a:t>
            </a:r>
            <a:r>
              <a:rPr lang="en-US" dirty="0" err="1"/>
              <a:t>stat_summary</a:t>
            </a:r>
            <a:r>
              <a:rPr lang="en-US" dirty="0"/>
              <a:t>(</a:t>
            </a:r>
            <a:r>
              <a:rPr lang="en-US" dirty="0" err="1"/>
              <a:t>aes</a:t>
            </a:r>
            <a:r>
              <a:rPr lang="en-US" dirty="0"/>
              <a:t>(x=</a:t>
            </a:r>
            <a:r>
              <a:rPr lang="en-US" dirty="0" err="1"/>
              <a:t>class,y</a:t>
            </a:r>
            <a:r>
              <a:rPr lang="en-US" dirty="0"/>
              <a:t>=</a:t>
            </a:r>
            <a:r>
              <a:rPr lang="en-US" dirty="0" err="1"/>
              <a:t>hwy</a:t>
            </a:r>
            <a:r>
              <a:rPr lang="en-US" dirty="0"/>
              <a:t>),</a:t>
            </a:r>
          </a:p>
          <a:p>
            <a:r>
              <a:rPr lang="en-US" dirty="0"/>
              <a:t>fun=</a:t>
            </a:r>
            <a:r>
              <a:rPr lang="en-US" dirty="0" err="1"/>
              <a:t>mean,geom</a:t>
            </a:r>
            <a:r>
              <a:rPr lang="en-US" dirty="0"/>
              <a:t>="point",</a:t>
            </a:r>
          </a:p>
          <a:p>
            <a:r>
              <a:rPr lang="en-US" dirty="0"/>
              <a:t>color="red", size=2) #try fun=</a:t>
            </a:r>
            <a:r>
              <a:rPr lang="en-US" dirty="0" err="1"/>
              <a:t>mediane</a:t>
            </a:r>
            <a:endParaRPr lang="en-US" dirty="0"/>
          </a:p>
        </p:txBody>
      </p:sp>
      <p:pic>
        <p:nvPicPr>
          <p:cNvPr id="5" name="Picture 4">
            <a:extLst>
              <a:ext uri="{FF2B5EF4-FFF2-40B4-BE49-F238E27FC236}">
                <a16:creationId xmlns:a16="http://schemas.microsoft.com/office/drawing/2014/main" id="{29B924F9-7A33-A5A2-BB80-3421AC76DFFC}"/>
              </a:ext>
            </a:extLst>
          </p:cNvPr>
          <p:cNvPicPr>
            <a:picLocks noChangeAspect="1"/>
          </p:cNvPicPr>
          <p:nvPr/>
        </p:nvPicPr>
        <p:blipFill>
          <a:blip r:embed="rId2"/>
          <a:stretch>
            <a:fillRect/>
          </a:stretch>
        </p:blipFill>
        <p:spPr>
          <a:xfrm>
            <a:off x="5966848" y="1942427"/>
            <a:ext cx="5695392" cy="3872008"/>
          </a:xfrm>
          <a:prstGeom prst="rect">
            <a:avLst/>
          </a:prstGeom>
        </p:spPr>
      </p:pic>
    </p:spTree>
    <p:extLst>
      <p:ext uri="{BB962C8B-B14F-4D97-AF65-F5344CB8AC3E}">
        <p14:creationId xmlns:p14="http://schemas.microsoft.com/office/powerpoint/2010/main" val="2265128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245E-E045-EEC1-DC39-76F8A85ECE08}"/>
              </a:ext>
            </a:extLst>
          </p:cNvPr>
          <p:cNvSpPr>
            <a:spLocks noGrp="1"/>
          </p:cNvSpPr>
          <p:nvPr>
            <p:ph type="title"/>
          </p:nvPr>
        </p:nvSpPr>
        <p:spPr/>
        <p:txBody>
          <a:bodyPr>
            <a:normAutofit/>
          </a:bodyPr>
          <a:lstStyle/>
          <a:p>
            <a:r>
              <a:rPr lang="en-US" dirty="0"/>
              <a:t>Series</a:t>
            </a:r>
            <a:br>
              <a:rPr lang="en-US" dirty="0"/>
            </a:br>
            <a:r>
              <a:rPr lang="en-US" sz="3200" dirty="0"/>
              <a:t>Specify the frequency of a series</a:t>
            </a:r>
            <a:endParaRPr lang="en-US" dirty="0"/>
          </a:p>
        </p:txBody>
      </p:sp>
      <p:sp>
        <p:nvSpPr>
          <p:cNvPr id="3" name="Content Placeholder 2">
            <a:extLst>
              <a:ext uri="{FF2B5EF4-FFF2-40B4-BE49-F238E27FC236}">
                <a16:creationId xmlns:a16="http://schemas.microsoft.com/office/drawing/2014/main" id="{E2FC3803-B096-55B8-DC9F-2030083CE5B7}"/>
              </a:ext>
            </a:extLst>
          </p:cNvPr>
          <p:cNvSpPr>
            <a:spLocks noGrp="1"/>
          </p:cNvSpPr>
          <p:nvPr>
            <p:ph idx="1"/>
          </p:nvPr>
        </p:nvSpPr>
        <p:spPr/>
        <p:txBody>
          <a:bodyPr>
            <a:normAutofit/>
          </a:bodyPr>
          <a:lstStyle/>
          <a:p>
            <a:r>
              <a:rPr lang="en-US" sz="2400" dirty="0"/>
              <a:t>sales=</a:t>
            </a:r>
            <a:r>
              <a:rPr lang="en-US" sz="2400" dirty="0" err="1"/>
              <a:t>ts</a:t>
            </a:r>
            <a:r>
              <a:rPr lang="en-US" sz="2400" dirty="0"/>
              <a:t>(c(18,30,4,24,30,46,16,44,52,56,30,58,68,72,50,74),</a:t>
            </a:r>
          </a:p>
          <a:p>
            <a:r>
              <a:rPr lang="en-US" sz="2400" dirty="0"/>
              <a:t>start=2010,frequency=4)</a:t>
            </a:r>
          </a:p>
          <a:p>
            <a:r>
              <a:rPr lang="en-US" sz="2400" dirty="0"/>
              <a:t>plot(sales)</a:t>
            </a:r>
          </a:p>
        </p:txBody>
      </p:sp>
      <p:pic>
        <p:nvPicPr>
          <p:cNvPr id="5" name="Picture 4">
            <a:extLst>
              <a:ext uri="{FF2B5EF4-FFF2-40B4-BE49-F238E27FC236}">
                <a16:creationId xmlns:a16="http://schemas.microsoft.com/office/drawing/2014/main" id="{5F0D020D-BD2D-44FA-C0D7-7C2E3E5C8287}"/>
              </a:ext>
            </a:extLst>
          </p:cNvPr>
          <p:cNvPicPr>
            <a:picLocks noChangeAspect="1"/>
          </p:cNvPicPr>
          <p:nvPr/>
        </p:nvPicPr>
        <p:blipFill>
          <a:blip r:embed="rId2"/>
          <a:stretch>
            <a:fillRect/>
          </a:stretch>
        </p:blipFill>
        <p:spPr>
          <a:xfrm>
            <a:off x="6037577" y="2577857"/>
            <a:ext cx="5057143" cy="3438095"/>
          </a:xfrm>
          <a:prstGeom prst="rect">
            <a:avLst/>
          </a:prstGeom>
        </p:spPr>
      </p:pic>
    </p:spTree>
    <p:extLst>
      <p:ext uri="{BB962C8B-B14F-4D97-AF65-F5344CB8AC3E}">
        <p14:creationId xmlns:p14="http://schemas.microsoft.com/office/powerpoint/2010/main" val="888297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3795-118D-4922-9214-61F6A2668DDD}"/>
              </a:ext>
            </a:extLst>
          </p:cNvPr>
          <p:cNvSpPr>
            <a:spLocks noGrp="1"/>
          </p:cNvSpPr>
          <p:nvPr>
            <p:ph type="title"/>
          </p:nvPr>
        </p:nvSpPr>
        <p:spPr/>
        <p:txBody>
          <a:bodyPr/>
          <a:lstStyle/>
          <a:p>
            <a:r>
              <a:rPr lang="en-US" dirty="0"/>
              <a:t>Specify a window in a series</a:t>
            </a:r>
          </a:p>
        </p:txBody>
      </p:sp>
      <p:sp>
        <p:nvSpPr>
          <p:cNvPr id="3" name="Content Placeholder 2">
            <a:extLst>
              <a:ext uri="{FF2B5EF4-FFF2-40B4-BE49-F238E27FC236}">
                <a16:creationId xmlns:a16="http://schemas.microsoft.com/office/drawing/2014/main" id="{4CF781D8-EDF1-57D6-F01C-2219F5D29179}"/>
              </a:ext>
            </a:extLst>
          </p:cNvPr>
          <p:cNvSpPr>
            <a:spLocks noGrp="1"/>
          </p:cNvSpPr>
          <p:nvPr>
            <p:ph idx="1"/>
          </p:nvPr>
        </p:nvSpPr>
        <p:spPr/>
        <p:txBody>
          <a:bodyPr>
            <a:normAutofit/>
          </a:bodyPr>
          <a:lstStyle/>
          <a:p>
            <a:r>
              <a:rPr lang="en-US" dirty="0"/>
              <a:t>g2 &lt;- window(</a:t>
            </a:r>
            <a:r>
              <a:rPr lang="en-US" dirty="0" err="1"/>
              <a:t>goog,start</a:t>
            </a:r>
            <a:r>
              <a:rPr lang="en-US" dirty="0"/>
              <a:t>=500,end=800)</a:t>
            </a:r>
          </a:p>
          <a:p>
            <a:r>
              <a:rPr lang="en-US" dirty="0" err="1"/>
              <a:t>autoplot</a:t>
            </a:r>
            <a:r>
              <a:rPr lang="en-US" dirty="0"/>
              <a:t>(g2)</a:t>
            </a:r>
          </a:p>
          <a:p>
            <a:pPr marL="0" indent="0">
              <a:buNone/>
            </a:pPr>
            <a:endParaRPr lang="en-US" dirty="0"/>
          </a:p>
        </p:txBody>
      </p:sp>
      <p:pic>
        <p:nvPicPr>
          <p:cNvPr id="5" name="Picture 4">
            <a:extLst>
              <a:ext uri="{FF2B5EF4-FFF2-40B4-BE49-F238E27FC236}">
                <a16:creationId xmlns:a16="http://schemas.microsoft.com/office/drawing/2014/main" id="{6BA815F6-BC7A-0FD0-187C-0E7CA3DAC446}"/>
              </a:ext>
            </a:extLst>
          </p:cNvPr>
          <p:cNvPicPr>
            <a:picLocks noChangeAspect="1"/>
          </p:cNvPicPr>
          <p:nvPr/>
        </p:nvPicPr>
        <p:blipFill>
          <a:blip r:embed="rId2"/>
          <a:stretch>
            <a:fillRect/>
          </a:stretch>
        </p:blipFill>
        <p:spPr>
          <a:xfrm>
            <a:off x="6126480" y="2430997"/>
            <a:ext cx="5057143" cy="3438095"/>
          </a:xfrm>
          <a:prstGeom prst="rect">
            <a:avLst/>
          </a:prstGeom>
        </p:spPr>
      </p:pic>
    </p:spTree>
    <p:extLst>
      <p:ext uri="{BB962C8B-B14F-4D97-AF65-F5344CB8AC3E}">
        <p14:creationId xmlns:p14="http://schemas.microsoft.com/office/powerpoint/2010/main" val="3960036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25E6-62CE-A290-1B01-F4023801FBC0}"/>
              </a:ext>
            </a:extLst>
          </p:cNvPr>
          <p:cNvSpPr>
            <a:spLocks noGrp="1"/>
          </p:cNvSpPr>
          <p:nvPr>
            <p:ph type="title"/>
          </p:nvPr>
        </p:nvSpPr>
        <p:spPr/>
        <p:txBody>
          <a:bodyPr/>
          <a:lstStyle/>
          <a:p>
            <a:r>
              <a:rPr lang="en-US" dirty="0"/>
              <a:t>Specify a window in a series</a:t>
            </a:r>
          </a:p>
        </p:txBody>
      </p:sp>
      <p:sp>
        <p:nvSpPr>
          <p:cNvPr id="3" name="Content Placeholder 2">
            <a:extLst>
              <a:ext uri="{FF2B5EF4-FFF2-40B4-BE49-F238E27FC236}">
                <a16:creationId xmlns:a16="http://schemas.microsoft.com/office/drawing/2014/main" id="{CFA4E929-E8C4-CDCD-8627-1432EA14D2D1}"/>
              </a:ext>
            </a:extLst>
          </p:cNvPr>
          <p:cNvSpPr>
            <a:spLocks noGrp="1"/>
          </p:cNvSpPr>
          <p:nvPr>
            <p:ph idx="1"/>
          </p:nvPr>
        </p:nvSpPr>
        <p:spPr/>
        <p:txBody>
          <a:bodyPr>
            <a:normAutofit/>
          </a:bodyPr>
          <a:lstStyle/>
          <a:p>
            <a:r>
              <a:rPr lang="en-US" dirty="0"/>
              <a:t>aus3&lt;-window(</a:t>
            </a:r>
            <a:r>
              <a:rPr lang="en-US" dirty="0" err="1"/>
              <a:t>ausgdp,start</a:t>
            </a:r>
            <a:r>
              <a:rPr lang="en-US" dirty="0"/>
              <a:t>=1975,end=1985)</a:t>
            </a:r>
          </a:p>
          <a:p>
            <a:r>
              <a:rPr lang="en-US" dirty="0" err="1"/>
              <a:t>autoplot</a:t>
            </a:r>
            <a:r>
              <a:rPr lang="en-US" dirty="0"/>
              <a:t>(aus3)</a:t>
            </a:r>
          </a:p>
        </p:txBody>
      </p:sp>
      <p:pic>
        <p:nvPicPr>
          <p:cNvPr id="5" name="Picture 4">
            <a:extLst>
              <a:ext uri="{FF2B5EF4-FFF2-40B4-BE49-F238E27FC236}">
                <a16:creationId xmlns:a16="http://schemas.microsoft.com/office/drawing/2014/main" id="{0962F820-31C9-E3F1-2387-46C218E954FF}"/>
              </a:ext>
            </a:extLst>
          </p:cNvPr>
          <p:cNvPicPr>
            <a:picLocks noChangeAspect="1"/>
          </p:cNvPicPr>
          <p:nvPr/>
        </p:nvPicPr>
        <p:blipFill>
          <a:blip r:embed="rId2"/>
          <a:stretch>
            <a:fillRect/>
          </a:stretch>
        </p:blipFill>
        <p:spPr>
          <a:xfrm>
            <a:off x="6096000" y="2430997"/>
            <a:ext cx="5057143" cy="3438095"/>
          </a:xfrm>
          <a:prstGeom prst="rect">
            <a:avLst/>
          </a:prstGeom>
        </p:spPr>
      </p:pic>
    </p:spTree>
    <p:extLst>
      <p:ext uri="{BB962C8B-B14F-4D97-AF65-F5344CB8AC3E}">
        <p14:creationId xmlns:p14="http://schemas.microsoft.com/office/powerpoint/2010/main" val="168494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EEED-88A0-B943-220F-66DB7385EA59}"/>
              </a:ext>
            </a:extLst>
          </p:cNvPr>
          <p:cNvSpPr>
            <a:spLocks noGrp="1"/>
          </p:cNvSpPr>
          <p:nvPr>
            <p:ph type="title"/>
          </p:nvPr>
        </p:nvSpPr>
        <p:spPr/>
        <p:txBody>
          <a:bodyPr/>
          <a:lstStyle/>
          <a:p>
            <a:r>
              <a:rPr lang="en-US" dirty="0"/>
              <a:t>Specify a subset in a series</a:t>
            </a:r>
          </a:p>
        </p:txBody>
      </p:sp>
      <p:sp>
        <p:nvSpPr>
          <p:cNvPr id="3" name="Content Placeholder 2">
            <a:extLst>
              <a:ext uri="{FF2B5EF4-FFF2-40B4-BE49-F238E27FC236}">
                <a16:creationId xmlns:a16="http://schemas.microsoft.com/office/drawing/2014/main" id="{915F2986-93ED-5B95-B558-BBB0755E95D1}"/>
              </a:ext>
            </a:extLst>
          </p:cNvPr>
          <p:cNvSpPr>
            <a:spLocks noGrp="1"/>
          </p:cNvSpPr>
          <p:nvPr>
            <p:ph idx="1"/>
          </p:nvPr>
        </p:nvSpPr>
        <p:spPr/>
        <p:txBody>
          <a:bodyPr>
            <a:normAutofit/>
          </a:bodyPr>
          <a:lstStyle/>
          <a:p>
            <a:r>
              <a:rPr lang="de-DE" sz="2400" dirty="0"/>
              <a:t>aus&lt;-subset(ausgdp,quarter=4)</a:t>
            </a:r>
          </a:p>
          <a:p>
            <a:r>
              <a:rPr lang="de-DE" sz="2400" dirty="0"/>
              <a:t>autoplot(aus)</a:t>
            </a:r>
            <a:endParaRPr lang="en-US" sz="2400" dirty="0"/>
          </a:p>
        </p:txBody>
      </p:sp>
      <p:pic>
        <p:nvPicPr>
          <p:cNvPr id="5" name="Picture 4">
            <a:extLst>
              <a:ext uri="{FF2B5EF4-FFF2-40B4-BE49-F238E27FC236}">
                <a16:creationId xmlns:a16="http://schemas.microsoft.com/office/drawing/2014/main" id="{95A83519-DE7F-661E-01F8-569B48C19379}"/>
              </a:ext>
            </a:extLst>
          </p:cNvPr>
          <p:cNvPicPr>
            <a:picLocks noChangeAspect="1"/>
          </p:cNvPicPr>
          <p:nvPr/>
        </p:nvPicPr>
        <p:blipFill>
          <a:blip r:embed="rId2"/>
          <a:stretch>
            <a:fillRect/>
          </a:stretch>
        </p:blipFill>
        <p:spPr>
          <a:xfrm>
            <a:off x="6096000" y="2430997"/>
            <a:ext cx="5057143" cy="3438095"/>
          </a:xfrm>
          <a:prstGeom prst="rect">
            <a:avLst/>
          </a:prstGeom>
        </p:spPr>
      </p:pic>
    </p:spTree>
    <p:extLst>
      <p:ext uri="{BB962C8B-B14F-4D97-AF65-F5344CB8AC3E}">
        <p14:creationId xmlns:p14="http://schemas.microsoft.com/office/powerpoint/2010/main" val="3474900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F49C4-EA7C-8A69-A25A-889204BF55C9}"/>
              </a:ext>
            </a:extLst>
          </p:cNvPr>
          <p:cNvSpPr txBox="1">
            <a:spLocks/>
          </p:cNvSpPr>
          <p:nvPr/>
        </p:nvSpPr>
        <p:spPr>
          <a:xfrm>
            <a:off x="0" y="0"/>
            <a:ext cx="12192000" cy="5889356"/>
          </a:xfrm>
          <a:prstGeom prst="rect">
            <a:avLst/>
          </a:prstGeom>
          <a:solidFill>
            <a:schemeClr val="accent1"/>
          </a:solidFill>
        </p:spPr>
        <p:txBody>
          <a:bodyPr anchor="ct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800" i="1" dirty="0">
                <a:solidFill>
                  <a:srgbClr val="FFFFFF"/>
                </a:solidFill>
              </a:rPr>
              <a:t>“</a:t>
            </a:r>
            <a:r>
              <a:rPr lang="fr-FR" sz="4800" i="1" dirty="0" err="1">
                <a:solidFill>
                  <a:srgbClr val="FFFFFF"/>
                </a:solidFill>
              </a:rPr>
              <a:t>Mankind</a:t>
            </a:r>
            <a:r>
              <a:rPr lang="fr-FR" sz="4800" i="1" dirty="0">
                <a:solidFill>
                  <a:srgbClr val="FFFFFF"/>
                </a:solidFill>
              </a:rPr>
              <a:t> </a:t>
            </a:r>
            <a:r>
              <a:rPr lang="fr-FR" sz="4800" i="1" dirty="0" err="1">
                <a:solidFill>
                  <a:srgbClr val="FFFFFF"/>
                </a:solidFill>
              </a:rPr>
              <a:t>inveted</a:t>
            </a:r>
            <a:r>
              <a:rPr lang="fr-FR" sz="4800" i="1" dirty="0">
                <a:solidFill>
                  <a:srgbClr val="FFFFFF"/>
                </a:solidFill>
              </a:rPr>
              <a:t> a system to </a:t>
            </a:r>
            <a:r>
              <a:rPr lang="fr-FR" sz="4800" i="1" dirty="0" err="1">
                <a:solidFill>
                  <a:srgbClr val="FFFFFF"/>
                </a:solidFill>
              </a:rPr>
              <a:t>cope</a:t>
            </a:r>
            <a:r>
              <a:rPr lang="fr-FR" sz="4800" i="1" dirty="0">
                <a:solidFill>
                  <a:srgbClr val="FFFFFF"/>
                </a:solidFill>
              </a:rPr>
              <a:t> </a:t>
            </a:r>
            <a:r>
              <a:rPr lang="fr-FR" sz="4800" i="1" dirty="0" err="1">
                <a:solidFill>
                  <a:srgbClr val="FFFFFF"/>
                </a:solidFill>
              </a:rPr>
              <a:t>with</a:t>
            </a:r>
            <a:r>
              <a:rPr lang="fr-FR" sz="4800" i="1" dirty="0">
                <a:solidFill>
                  <a:srgbClr val="FFFFFF"/>
                </a:solidFill>
              </a:rPr>
              <a:t> the </a:t>
            </a:r>
            <a:r>
              <a:rPr lang="fr-FR" sz="4800" i="1" dirty="0" err="1">
                <a:solidFill>
                  <a:srgbClr val="FFFFFF"/>
                </a:solidFill>
              </a:rPr>
              <a:t>fact</a:t>
            </a:r>
            <a:r>
              <a:rPr lang="fr-FR" sz="4800" i="1" dirty="0">
                <a:solidFill>
                  <a:srgbClr val="FFFFFF"/>
                </a:solidFill>
              </a:rPr>
              <a:t> </a:t>
            </a:r>
            <a:r>
              <a:rPr lang="fr-FR" sz="4800" i="1" dirty="0" err="1">
                <a:solidFill>
                  <a:srgbClr val="FFFFFF"/>
                </a:solidFill>
              </a:rPr>
              <a:t>that</a:t>
            </a:r>
            <a:r>
              <a:rPr lang="fr-FR" sz="4800" i="1" dirty="0">
                <a:solidFill>
                  <a:srgbClr val="FFFFFF"/>
                </a:solidFill>
              </a:rPr>
              <a:t> </a:t>
            </a:r>
            <a:r>
              <a:rPr lang="fr-FR" sz="4800" i="1" dirty="0" err="1">
                <a:solidFill>
                  <a:srgbClr val="FFFFFF"/>
                </a:solidFill>
              </a:rPr>
              <a:t>we</a:t>
            </a:r>
            <a:r>
              <a:rPr lang="fr-FR" sz="4800" i="1" dirty="0">
                <a:solidFill>
                  <a:srgbClr val="FFFFFF"/>
                </a:solidFill>
              </a:rPr>
              <a:t> are </a:t>
            </a:r>
            <a:r>
              <a:rPr lang="fr-FR" sz="4800" i="1" dirty="0" err="1">
                <a:solidFill>
                  <a:srgbClr val="FFFFFF"/>
                </a:solidFill>
              </a:rPr>
              <a:t>intrinsically</a:t>
            </a:r>
            <a:r>
              <a:rPr lang="fr-FR" sz="4800" i="1" dirty="0">
                <a:solidFill>
                  <a:srgbClr val="FFFFFF"/>
                </a:solidFill>
              </a:rPr>
              <a:t> </a:t>
            </a:r>
            <a:r>
              <a:rPr lang="fr-FR" sz="4800" i="1" dirty="0" err="1">
                <a:solidFill>
                  <a:srgbClr val="FFFFFF"/>
                </a:solidFill>
              </a:rPr>
              <a:t>lousy</a:t>
            </a:r>
            <a:r>
              <a:rPr lang="fr-FR" sz="4800" i="1" dirty="0">
                <a:solidFill>
                  <a:srgbClr val="FFFFFF"/>
                </a:solidFill>
              </a:rPr>
              <a:t> at </a:t>
            </a:r>
            <a:r>
              <a:rPr lang="fr-FR" sz="4800" i="1" dirty="0" err="1">
                <a:solidFill>
                  <a:srgbClr val="FFFFFF"/>
                </a:solidFill>
              </a:rPr>
              <a:t>manipulating</a:t>
            </a:r>
            <a:r>
              <a:rPr lang="fr-FR" sz="4800" i="1" dirty="0">
                <a:solidFill>
                  <a:srgbClr val="FFFFFF"/>
                </a:solidFill>
              </a:rPr>
              <a:t> </a:t>
            </a:r>
            <a:r>
              <a:rPr lang="fr-FR" sz="4800" i="1" dirty="0" err="1">
                <a:solidFill>
                  <a:srgbClr val="FFFFFF"/>
                </a:solidFill>
              </a:rPr>
              <a:t>numbers</a:t>
            </a:r>
            <a:r>
              <a:rPr lang="fr-FR" sz="4800" i="1" dirty="0">
                <a:solidFill>
                  <a:srgbClr val="FFFFFF"/>
                </a:solidFill>
              </a:rPr>
              <a:t>, </a:t>
            </a:r>
            <a:r>
              <a:rPr lang="fr-FR" sz="4800" i="1" dirty="0" err="1">
                <a:solidFill>
                  <a:srgbClr val="FFFFFF"/>
                </a:solidFill>
              </a:rPr>
              <a:t>it’s</a:t>
            </a:r>
            <a:r>
              <a:rPr lang="fr-FR" sz="4800" i="1" dirty="0">
                <a:solidFill>
                  <a:srgbClr val="FFFFFF"/>
                </a:solidFill>
              </a:rPr>
              <a:t> </a:t>
            </a:r>
            <a:r>
              <a:rPr lang="fr-FR" sz="4800" i="1" dirty="0" err="1">
                <a:solidFill>
                  <a:srgbClr val="FFFFFF"/>
                </a:solidFill>
              </a:rPr>
              <a:t>called</a:t>
            </a:r>
            <a:r>
              <a:rPr lang="fr-FR" sz="4800" i="1" dirty="0">
                <a:solidFill>
                  <a:srgbClr val="FFFFFF"/>
                </a:solidFill>
              </a:rPr>
              <a:t> the graph ».  </a:t>
            </a:r>
            <a:endParaRPr lang="en-US" sz="4800" i="1" dirty="0">
              <a:solidFill>
                <a:srgbClr val="FFFFFF"/>
              </a:solidFill>
            </a:endParaRPr>
          </a:p>
        </p:txBody>
      </p:sp>
      <p:sp>
        <p:nvSpPr>
          <p:cNvPr id="6" name="TextBox 5">
            <a:extLst>
              <a:ext uri="{FF2B5EF4-FFF2-40B4-BE49-F238E27FC236}">
                <a16:creationId xmlns:a16="http://schemas.microsoft.com/office/drawing/2014/main" id="{C2EFC041-7494-C2D8-5477-76EE86CE7445}"/>
              </a:ext>
            </a:extLst>
          </p:cNvPr>
          <p:cNvSpPr txBox="1"/>
          <p:nvPr/>
        </p:nvSpPr>
        <p:spPr>
          <a:xfrm>
            <a:off x="0" y="5906480"/>
            <a:ext cx="12192000" cy="523220"/>
          </a:xfrm>
          <a:prstGeom prst="rect">
            <a:avLst/>
          </a:prstGeom>
          <a:solidFill>
            <a:schemeClr val="tx1"/>
          </a:solidFill>
        </p:spPr>
        <p:txBody>
          <a:bodyPr wrap="square" rtlCol="0">
            <a:spAutoFit/>
          </a:bodyPr>
          <a:lstStyle/>
          <a:p>
            <a:r>
              <a:rPr lang="fr-FR" sz="2800" i="1" dirty="0">
                <a:solidFill>
                  <a:schemeClr val="bg1"/>
                </a:solidFill>
              </a:rPr>
              <a:t>Charlie </a:t>
            </a:r>
            <a:r>
              <a:rPr lang="fr-FR" sz="2800" i="1" dirty="0" err="1">
                <a:solidFill>
                  <a:schemeClr val="bg1"/>
                </a:solidFill>
              </a:rPr>
              <a:t>Munger</a:t>
            </a:r>
            <a:endParaRPr lang="en-US" sz="2800" dirty="0">
              <a:solidFill>
                <a:schemeClr val="bg1"/>
              </a:solidFill>
            </a:endParaRPr>
          </a:p>
        </p:txBody>
      </p:sp>
    </p:spTree>
    <p:extLst>
      <p:ext uri="{BB962C8B-B14F-4D97-AF65-F5344CB8AC3E}">
        <p14:creationId xmlns:p14="http://schemas.microsoft.com/office/powerpoint/2010/main" val="337146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77227-2B01-F9D6-C249-D4FEA1CFFE7A}"/>
              </a:ext>
            </a:extLst>
          </p:cNvPr>
          <p:cNvSpPr>
            <a:spLocks noGrp="1"/>
          </p:cNvSpPr>
          <p:nvPr>
            <p:ph type="title"/>
          </p:nvPr>
        </p:nvSpPr>
        <p:spPr/>
        <p:txBody>
          <a:bodyPr/>
          <a:lstStyle/>
          <a:p>
            <a:r>
              <a:rPr lang="ar-DZ" dirty="0"/>
              <a:t>صالح بوعبد الله</a:t>
            </a:r>
            <a:endParaRPr lang="en-US" dirty="0"/>
          </a:p>
        </p:txBody>
      </p:sp>
      <p:sp>
        <p:nvSpPr>
          <p:cNvPr id="4" name="Text Placeholder 3">
            <a:extLst>
              <a:ext uri="{FF2B5EF4-FFF2-40B4-BE49-F238E27FC236}">
                <a16:creationId xmlns:a16="http://schemas.microsoft.com/office/drawing/2014/main" id="{37010B27-8E5F-88EC-2120-005F2CEF8318}"/>
              </a:ext>
            </a:extLst>
          </p:cNvPr>
          <p:cNvSpPr>
            <a:spLocks noGrp="1"/>
          </p:cNvSpPr>
          <p:nvPr>
            <p:ph type="body" sz="half" idx="2"/>
          </p:nvPr>
        </p:nvSpPr>
        <p:spPr/>
        <p:txBody>
          <a:bodyPr/>
          <a:lstStyle/>
          <a:p>
            <a:r>
              <a:rPr lang="fr-FR" dirty="0"/>
              <a:t>salah.bouabdallah@univ-msila.dz</a:t>
            </a:r>
            <a:endParaRPr lang="en-US" dirty="0"/>
          </a:p>
        </p:txBody>
      </p:sp>
      <p:sp>
        <p:nvSpPr>
          <p:cNvPr id="6" name="TextBox 5">
            <a:extLst>
              <a:ext uri="{FF2B5EF4-FFF2-40B4-BE49-F238E27FC236}">
                <a16:creationId xmlns:a16="http://schemas.microsoft.com/office/drawing/2014/main" id="{B915469F-A624-3AD2-7470-4EEFC595B53B}"/>
              </a:ext>
            </a:extLst>
          </p:cNvPr>
          <p:cNvSpPr txBox="1"/>
          <p:nvPr/>
        </p:nvSpPr>
        <p:spPr>
          <a:xfrm>
            <a:off x="0" y="0"/>
            <a:ext cx="12192000" cy="4647426"/>
          </a:xfrm>
          <a:prstGeom prst="rect">
            <a:avLst/>
          </a:prstGeom>
          <a:solidFill>
            <a:schemeClr val="tx2">
              <a:lumMod val="60000"/>
              <a:lumOff val="40000"/>
            </a:schemeClr>
          </a:solidFill>
        </p:spPr>
        <p:txBody>
          <a:bodyPr wrap="square">
            <a:spAutoFit/>
          </a:bodyPr>
          <a:lstStyle/>
          <a:p>
            <a:pPr algn="ctr"/>
            <a:endParaRPr lang="ar-DZ" sz="6600" dirty="0">
              <a:latin typeface="Bahnschrift Condensed" panose="020B0502040204020203" pitchFamily="34" charset="0"/>
              <a:cs typeface="Arabic Typesetting" panose="03020402040406030203" pitchFamily="66" charset="-78"/>
            </a:endParaRPr>
          </a:p>
          <a:p>
            <a:pPr algn="ctr"/>
            <a:endParaRPr lang="ar-DZ" sz="11500" dirty="0">
              <a:latin typeface="Bahnschrift Condensed" panose="020B0502040204020203" pitchFamily="34" charset="0"/>
              <a:cs typeface="Arabic Typesetting" panose="03020402040406030203" pitchFamily="66" charset="-78"/>
            </a:endParaRPr>
          </a:p>
          <a:p>
            <a:pPr algn="ctr"/>
            <a:r>
              <a:rPr lang="ar-DZ" sz="11500" dirty="0">
                <a:latin typeface="Calibri" panose="020F0502020204030204" pitchFamily="34" charset="0"/>
                <a:cs typeface="Calibri" panose="020F0502020204030204" pitchFamily="34" charset="0"/>
              </a:rPr>
              <a:t>شكرا لكم.</a:t>
            </a:r>
            <a:endParaRPr lang="ar-DZ" sz="11500" dirty="0">
              <a:latin typeface="Bahnschrift Condensed" panose="020B0502040204020203" pitchFamily="34" charset="0"/>
              <a:cs typeface="Arabic Typesetting" panose="03020402040406030203" pitchFamily="66" charset="-78"/>
            </a:endParaRPr>
          </a:p>
        </p:txBody>
      </p:sp>
    </p:spTree>
    <p:extLst>
      <p:ext uri="{BB962C8B-B14F-4D97-AF65-F5344CB8AC3E}">
        <p14:creationId xmlns:p14="http://schemas.microsoft.com/office/powerpoint/2010/main" val="4732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D608-44C0-2314-548C-E0F8147F9E5E}"/>
              </a:ext>
            </a:extLst>
          </p:cNvPr>
          <p:cNvSpPr>
            <a:spLocks noGrp="1"/>
          </p:cNvSpPr>
          <p:nvPr>
            <p:ph type="title"/>
          </p:nvPr>
        </p:nvSpPr>
        <p:spPr/>
        <p:txBody>
          <a:bodyPr/>
          <a:lstStyle/>
          <a:p>
            <a:r>
              <a:rPr lang="fr-FR" dirty="0"/>
              <a:t>Ressources</a:t>
            </a:r>
            <a:endParaRPr lang="en-US" dirty="0"/>
          </a:p>
        </p:txBody>
      </p:sp>
      <p:sp>
        <p:nvSpPr>
          <p:cNvPr id="3" name="Content Placeholder 2">
            <a:extLst>
              <a:ext uri="{FF2B5EF4-FFF2-40B4-BE49-F238E27FC236}">
                <a16:creationId xmlns:a16="http://schemas.microsoft.com/office/drawing/2014/main" id="{AF512377-02A8-0B85-666B-AEE63BC4E015}"/>
              </a:ext>
            </a:extLst>
          </p:cNvPr>
          <p:cNvSpPr>
            <a:spLocks noGrp="1"/>
          </p:cNvSpPr>
          <p:nvPr>
            <p:ph idx="1"/>
          </p:nvPr>
        </p:nvSpPr>
        <p:spPr>
          <a:solidFill>
            <a:schemeClr val="bg1">
              <a:lumMod val="95000"/>
            </a:schemeClr>
          </a:solidFill>
        </p:spPr>
        <p:txBody>
          <a:bodyPr>
            <a:normAutofit fontScale="92500" lnSpcReduction="10000"/>
          </a:bodyPr>
          <a:lstStyle/>
          <a:p>
            <a:r>
              <a:rPr lang="en-US" b="1" dirty="0">
                <a:effectLst>
                  <a:outerShdw blurRad="38100" dist="38100" dir="2700000" algn="tl">
                    <a:srgbClr val="000000">
                      <a:alpha val="43137"/>
                    </a:srgbClr>
                  </a:outerShdw>
                </a:effectLst>
              </a:rPr>
              <a:t>THOMAS LIN PEDERSEN</a:t>
            </a:r>
            <a:r>
              <a:rPr lang="en-US" dirty="0"/>
              <a:t>, a soft developer at R, he produced a very good</a:t>
            </a:r>
            <a:br>
              <a:rPr lang="en-US" dirty="0"/>
            </a:br>
            <a:r>
              <a:rPr lang="en-US" dirty="0"/>
              <a:t>comprehensive video (webinar) about ggplot2. you can find it in </a:t>
            </a:r>
            <a:r>
              <a:rPr lang="en-US" b="1" dirty="0"/>
              <a:t>https://</a:t>
            </a:r>
            <a:r>
              <a:rPr lang="en-US" b="1" dirty="0">
                <a:solidFill>
                  <a:srgbClr val="FF0000"/>
                </a:solidFill>
              </a:rPr>
              <a:t>github</a:t>
            </a:r>
            <a:r>
              <a:rPr lang="en-US" b="1" dirty="0"/>
              <a:t>.com/thomasp85/ggplot2_workshop</a:t>
            </a:r>
            <a:r>
              <a:rPr lang="en-US" dirty="0"/>
              <a:t>; </a:t>
            </a:r>
            <a:br>
              <a:rPr lang="en-US" dirty="0"/>
            </a:br>
            <a:r>
              <a:rPr lang="en-US" dirty="0"/>
              <a:t>you can copy and paste the script on your R screen. </a:t>
            </a:r>
            <a:br>
              <a:rPr lang="en-US" dirty="0"/>
            </a:br>
            <a:r>
              <a:rPr lang="en-US" dirty="0"/>
              <a:t>you can also do the exercises their. You will find also a </a:t>
            </a:r>
            <a:r>
              <a:rPr lang="en-US" b="1" dirty="0"/>
              <a:t>presentation in pdf</a:t>
            </a:r>
            <a:r>
              <a:rPr lang="en-US" dirty="0"/>
              <a:t>.</a:t>
            </a:r>
          </a:p>
          <a:p>
            <a:pPr marL="0" indent="0">
              <a:buNone/>
            </a:pPr>
            <a:r>
              <a:rPr lang="en-US" u="sng" dirty="0"/>
              <a:t>FREE BOOKS ON GGPLOT2:</a:t>
            </a:r>
          </a:p>
          <a:p>
            <a:r>
              <a:rPr lang="en-US" b="1" dirty="0">
                <a:effectLst>
                  <a:outerShdw blurRad="38100" dist="38100" dir="2700000" algn="tl">
                    <a:srgbClr val="000000">
                      <a:alpha val="43137"/>
                    </a:srgbClr>
                  </a:outerShdw>
                </a:effectLst>
              </a:rPr>
              <a:t>HADLEY WICKHAM: ggplo2, </a:t>
            </a:r>
            <a:r>
              <a:rPr lang="en-US" dirty="0">
                <a:effectLst>
                  <a:outerShdw blurRad="38100" dist="38100" dir="2700000" algn="tl">
                    <a:srgbClr val="000000">
                      <a:alpha val="43137"/>
                    </a:srgbClr>
                  </a:outerShdw>
                </a:effectLst>
              </a:rPr>
              <a:t>Elegant Graphics for Data Analysis,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Edition, Springer </a:t>
            </a:r>
          </a:p>
          <a:p>
            <a:pPr marL="0" indent="0">
              <a:buNone/>
            </a:pPr>
            <a:r>
              <a:rPr lang="en-US" dirty="0"/>
              <a:t> </a:t>
            </a:r>
            <a:r>
              <a:rPr lang="en-US" b="1" dirty="0">
                <a:effectLst>
                  <a:outerShdw blurRad="38100" dist="38100" dir="2700000" algn="tl">
                    <a:srgbClr val="000000">
                      <a:alpha val="43137"/>
                    </a:srgbClr>
                  </a:outerShdw>
                </a:effectLst>
              </a:rPr>
              <a:t>GARETT GROLEMUND and HADELEY WICKHAM</a:t>
            </a:r>
            <a:r>
              <a:rPr lang="en-US" dirty="0"/>
              <a:t>, “R for Data Science”.   </a:t>
            </a:r>
          </a:p>
          <a:p>
            <a:pPr marL="0" indent="0">
              <a:buNone/>
            </a:pPr>
            <a:r>
              <a:rPr lang="en-US" dirty="0"/>
              <a:t> find it in: </a:t>
            </a:r>
            <a:r>
              <a:rPr lang="en-US" b="1" dirty="0"/>
              <a:t>https://r4ds.had.co.nz/  </a:t>
            </a:r>
            <a:r>
              <a:rPr lang="en-US" dirty="0"/>
              <a:t>and there is a book in amazon too.</a:t>
            </a:r>
          </a:p>
          <a:p>
            <a:r>
              <a:rPr lang="en-US" dirty="0">
                <a:effectLst>
                  <a:outerShdw blurRad="38100" dist="38100" dir="2700000" algn="tl">
                    <a:srgbClr val="000000">
                      <a:alpha val="43137"/>
                    </a:srgbClr>
                  </a:outerShdw>
                </a:effectLst>
              </a:rPr>
              <a:t>For more advanced level </a:t>
            </a:r>
            <a:r>
              <a:rPr lang="en-US" b="1" dirty="0">
                <a:effectLst>
                  <a:outerShdw blurRad="38100" dist="38100" dir="2700000" algn="tl">
                    <a:srgbClr val="000000">
                      <a:alpha val="43137"/>
                    </a:srgbClr>
                  </a:outerShdw>
                </a:effectLst>
              </a:rPr>
              <a:t>: LELAND WILKINSON</a:t>
            </a:r>
            <a:r>
              <a:rPr lang="en-US" dirty="0"/>
              <a:t>: </a:t>
            </a:r>
            <a:r>
              <a:rPr lang="en-US" b="1" dirty="0">
                <a:effectLst>
                  <a:outerShdw blurRad="38100" dist="38100" dir="2700000" algn="tl">
                    <a:srgbClr val="000000">
                      <a:alpha val="43137"/>
                    </a:srgbClr>
                  </a:outerShdw>
                </a:effectLst>
              </a:rPr>
              <a:t>The grammar of graphics, 1st edition 1999.</a:t>
            </a:r>
            <a:r>
              <a:rPr lang="en-US" dirty="0"/>
              <a:t> </a:t>
            </a:r>
          </a:p>
          <a:p>
            <a:endParaRPr lang="en-US" dirty="0"/>
          </a:p>
        </p:txBody>
      </p:sp>
      <p:pic>
        <p:nvPicPr>
          <p:cNvPr id="4" name="Picture 4" descr="Welcome | ggplot2">
            <a:extLst>
              <a:ext uri="{FF2B5EF4-FFF2-40B4-BE49-F238E27FC236}">
                <a16:creationId xmlns:a16="http://schemas.microsoft.com/office/drawing/2014/main" id="{F9983DA0-8736-46B0-73D4-F9C9C41B3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601" y="1737360"/>
            <a:ext cx="2480008" cy="376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1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2C3-F31E-D8C4-D5D3-B1F8CD7C1708}"/>
              </a:ext>
            </a:extLst>
          </p:cNvPr>
          <p:cNvSpPr>
            <a:spLocks noGrp="1"/>
          </p:cNvSpPr>
          <p:nvPr>
            <p:ph type="title"/>
          </p:nvPr>
        </p:nvSpPr>
        <p:spPr/>
        <p:txBody>
          <a:bodyPr/>
          <a:lstStyle/>
          <a:p>
            <a:r>
              <a:rPr lang="fr-FR" dirty="0"/>
              <a:t>The </a:t>
            </a:r>
            <a:r>
              <a:rPr lang="fr-FR" dirty="0" err="1"/>
              <a:t>idea</a:t>
            </a:r>
            <a:r>
              <a:rPr lang="fr-FR" dirty="0"/>
              <a:t> </a:t>
            </a:r>
            <a:r>
              <a:rPr lang="fr-FR" dirty="0" err="1"/>
              <a:t>behind</a:t>
            </a:r>
            <a:r>
              <a:rPr lang="fr-FR" dirty="0"/>
              <a:t> ggplot2</a:t>
            </a:r>
            <a:endParaRPr lang="en-US" dirty="0"/>
          </a:p>
        </p:txBody>
      </p:sp>
      <p:pic>
        <p:nvPicPr>
          <p:cNvPr id="4" name="Content Placeholder 3">
            <a:extLst>
              <a:ext uri="{FF2B5EF4-FFF2-40B4-BE49-F238E27FC236}">
                <a16:creationId xmlns:a16="http://schemas.microsoft.com/office/drawing/2014/main" id="{081A51DE-B9B5-96FA-A1D4-1FBDF620045C}"/>
              </a:ext>
            </a:extLst>
          </p:cNvPr>
          <p:cNvPicPr>
            <a:picLocks noGrp="1" noChangeAspect="1"/>
          </p:cNvPicPr>
          <p:nvPr>
            <p:ph idx="1"/>
          </p:nvPr>
        </p:nvPicPr>
        <p:blipFill rotWithShape="1">
          <a:blip r:embed="rId3"/>
          <a:srcRect l="9722" t="35128" r="41667" b="26902"/>
          <a:stretch/>
        </p:blipFill>
        <p:spPr>
          <a:xfrm>
            <a:off x="1097280" y="2067339"/>
            <a:ext cx="10256224" cy="4504058"/>
          </a:xfrm>
          <a:prstGeom prst="rect">
            <a:avLst/>
          </a:prstGeom>
        </p:spPr>
      </p:pic>
    </p:spTree>
    <p:extLst>
      <p:ext uri="{BB962C8B-B14F-4D97-AF65-F5344CB8AC3E}">
        <p14:creationId xmlns:p14="http://schemas.microsoft.com/office/powerpoint/2010/main" val="105051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B67F-8011-7DE6-0146-E986C246E9CF}"/>
              </a:ext>
            </a:extLst>
          </p:cNvPr>
          <p:cNvSpPr>
            <a:spLocks noGrp="1"/>
          </p:cNvSpPr>
          <p:nvPr>
            <p:ph type="title"/>
          </p:nvPr>
        </p:nvSpPr>
        <p:spPr/>
        <p:txBody>
          <a:bodyPr>
            <a:normAutofit/>
          </a:bodyPr>
          <a:lstStyle/>
          <a:p>
            <a:r>
              <a:rPr lang="en-US" sz="4400" dirty="0" err="1"/>
              <a:t>data+mapping+geoms</a:t>
            </a:r>
            <a:endParaRPr lang="en-US" sz="4400" dirty="0"/>
          </a:p>
        </p:txBody>
      </p:sp>
      <p:sp>
        <p:nvSpPr>
          <p:cNvPr id="3" name="Content Placeholder 2">
            <a:extLst>
              <a:ext uri="{FF2B5EF4-FFF2-40B4-BE49-F238E27FC236}">
                <a16:creationId xmlns:a16="http://schemas.microsoft.com/office/drawing/2014/main" id="{9EC3A852-3FD0-DAC6-43D3-B36688BEB03C}"/>
              </a:ext>
            </a:extLst>
          </p:cNvPr>
          <p:cNvSpPr>
            <a:spLocks noGrp="1"/>
          </p:cNvSpPr>
          <p:nvPr>
            <p:ph idx="1"/>
          </p:nvPr>
        </p:nvSpPr>
        <p:spPr>
          <a:solidFill>
            <a:schemeClr val="bg1">
              <a:lumMod val="95000"/>
            </a:schemeClr>
          </a:solidFill>
        </p:spPr>
        <p:txBody>
          <a:bodyPr>
            <a:normAutofit/>
          </a:bodyPr>
          <a:lstStyle/>
          <a:p>
            <a:pPr>
              <a:lnSpc>
                <a:spcPct val="100000"/>
              </a:lnSpc>
              <a:spcBef>
                <a:spcPts val="600"/>
              </a:spcBef>
              <a:spcAft>
                <a:spcPts val="0"/>
              </a:spcAft>
            </a:pPr>
            <a:r>
              <a:rPr lang="en-US" sz="2800" dirty="0" err="1"/>
              <a:t>ggplot</a:t>
            </a:r>
            <a:r>
              <a:rPr lang="en-US" sz="2800" dirty="0"/>
              <a:t>(data = BOD, mapping = </a:t>
            </a:r>
            <a:r>
              <a:rPr lang="en-US" sz="2800" dirty="0" err="1"/>
              <a:t>aes</a:t>
            </a:r>
            <a:r>
              <a:rPr lang="en-US" sz="2800" dirty="0"/>
              <a:t>(x=</a:t>
            </a:r>
            <a:r>
              <a:rPr lang="en-US" sz="2800" dirty="0" err="1"/>
              <a:t>Time,y</a:t>
            </a:r>
            <a:r>
              <a:rPr lang="en-US" sz="2800" dirty="0"/>
              <a:t>=demand))+</a:t>
            </a:r>
          </a:p>
          <a:p>
            <a:pPr>
              <a:lnSpc>
                <a:spcPct val="100000"/>
              </a:lnSpc>
              <a:spcBef>
                <a:spcPts val="600"/>
              </a:spcBef>
              <a:spcAft>
                <a:spcPts val="0"/>
              </a:spcAft>
            </a:pPr>
            <a:r>
              <a:rPr lang="en-US" sz="2800" dirty="0"/>
              <a:t>        </a:t>
            </a:r>
            <a:r>
              <a:rPr lang="en-US" sz="2800" dirty="0" err="1"/>
              <a:t>geom_point</a:t>
            </a:r>
            <a:r>
              <a:rPr lang="en-US" sz="2800" dirty="0"/>
              <a:t>()+</a:t>
            </a:r>
          </a:p>
          <a:p>
            <a:pPr>
              <a:lnSpc>
                <a:spcPct val="100000"/>
              </a:lnSpc>
              <a:spcBef>
                <a:spcPts val="600"/>
              </a:spcBef>
              <a:spcAft>
                <a:spcPts val="0"/>
              </a:spcAft>
            </a:pPr>
            <a:r>
              <a:rPr lang="en-US" sz="2800" dirty="0"/>
              <a:t>        </a:t>
            </a:r>
            <a:r>
              <a:rPr lang="en-US" sz="2800" dirty="0" err="1"/>
              <a:t>geom_line</a:t>
            </a:r>
            <a:r>
              <a:rPr lang="en-US" sz="2800" dirty="0"/>
              <a:t>()</a:t>
            </a:r>
          </a:p>
          <a:p>
            <a:pPr>
              <a:lnSpc>
                <a:spcPct val="100000"/>
              </a:lnSpc>
              <a:spcBef>
                <a:spcPts val="600"/>
              </a:spcBef>
              <a:spcAft>
                <a:spcPts val="0"/>
              </a:spcAft>
            </a:pPr>
            <a:r>
              <a:rPr lang="en-US" sz="2800" dirty="0"/>
              <a:t>#more options (size and </a:t>
            </a:r>
            <a:r>
              <a:rPr lang="en-US" sz="2800" dirty="0" err="1"/>
              <a:t>colour</a:t>
            </a:r>
            <a:r>
              <a:rPr lang="en-US" sz="2800" dirty="0"/>
              <a:t>) --- and a more concise writing:</a:t>
            </a:r>
          </a:p>
          <a:p>
            <a:pPr>
              <a:lnSpc>
                <a:spcPct val="100000"/>
              </a:lnSpc>
              <a:spcBef>
                <a:spcPts val="600"/>
              </a:spcBef>
              <a:spcAft>
                <a:spcPts val="0"/>
              </a:spcAft>
            </a:pPr>
            <a:r>
              <a:rPr lang="en-US" sz="2800" dirty="0" err="1"/>
              <a:t>ggplot</a:t>
            </a:r>
            <a:r>
              <a:rPr lang="en-US" sz="2800" dirty="0"/>
              <a:t>(</a:t>
            </a:r>
            <a:r>
              <a:rPr lang="en-US" sz="2800" dirty="0" err="1"/>
              <a:t>BOD,aes</a:t>
            </a:r>
            <a:r>
              <a:rPr lang="en-US" sz="2800" dirty="0"/>
              <a:t>(</a:t>
            </a:r>
            <a:r>
              <a:rPr lang="en-US" sz="2800" dirty="0" err="1"/>
              <a:t>Time,demand</a:t>
            </a:r>
            <a:r>
              <a:rPr lang="en-US" sz="2800" dirty="0"/>
              <a:t>))+</a:t>
            </a:r>
          </a:p>
          <a:p>
            <a:pPr>
              <a:lnSpc>
                <a:spcPct val="100000"/>
              </a:lnSpc>
              <a:spcBef>
                <a:spcPts val="600"/>
              </a:spcBef>
              <a:spcAft>
                <a:spcPts val="0"/>
              </a:spcAft>
            </a:pPr>
            <a:r>
              <a:rPr lang="en-US" sz="2800" dirty="0"/>
              <a:t>        </a:t>
            </a:r>
            <a:r>
              <a:rPr lang="en-US" sz="2800" dirty="0" err="1"/>
              <a:t>geom_point</a:t>
            </a:r>
            <a:r>
              <a:rPr lang="en-US" sz="2800" dirty="0"/>
              <a:t>(size=3)+</a:t>
            </a:r>
          </a:p>
          <a:p>
            <a:pPr>
              <a:lnSpc>
                <a:spcPct val="100000"/>
              </a:lnSpc>
              <a:spcBef>
                <a:spcPts val="600"/>
              </a:spcBef>
              <a:spcAft>
                <a:spcPts val="0"/>
              </a:spcAft>
            </a:pPr>
            <a:r>
              <a:rPr lang="en-US" sz="2800" dirty="0"/>
              <a:t>        </a:t>
            </a:r>
            <a:r>
              <a:rPr lang="en-US" sz="2800" dirty="0" err="1"/>
              <a:t>geom_line</a:t>
            </a:r>
            <a:r>
              <a:rPr lang="en-US" sz="2800" dirty="0"/>
              <a:t>(</a:t>
            </a:r>
            <a:r>
              <a:rPr lang="en-US" sz="2800" dirty="0" err="1"/>
              <a:t>colour</a:t>
            </a:r>
            <a:r>
              <a:rPr lang="en-US" sz="2800" dirty="0"/>
              <a:t>="red")</a:t>
            </a:r>
          </a:p>
        </p:txBody>
      </p:sp>
    </p:spTree>
    <p:extLst>
      <p:ext uri="{BB962C8B-B14F-4D97-AF65-F5344CB8AC3E}">
        <p14:creationId xmlns:p14="http://schemas.microsoft.com/office/powerpoint/2010/main" val="157604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8B9F-AAC2-0890-07BA-4F9EB30E8D74}"/>
              </a:ext>
            </a:extLst>
          </p:cNvPr>
          <p:cNvSpPr>
            <a:spLocks noGrp="1"/>
          </p:cNvSpPr>
          <p:nvPr>
            <p:ph type="title"/>
          </p:nvPr>
        </p:nvSpPr>
        <p:spPr/>
        <p:txBody>
          <a:bodyPr/>
          <a:lstStyle/>
          <a:p>
            <a:r>
              <a:rPr lang="en-US" dirty="0" err="1"/>
              <a:t>geom_point+geom_smooth</a:t>
            </a:r>
            <a:endParaRPr lang="en-US" dirty="0"/>
          </a:p>
        </p:txBody>
      </p:sp>
      <p:sp>
        <p:nvSpPr>
          <p:cNvPr id="3" name="Content Placeholder 2">
            <a:extLst>
              <a:ext uri="{FF2B5EF4-FFF2-40B4-BE49-F238E27FC236}">
                <a16:creationId xmlns:a16="http://schemas.microsoft.com/office/drawing/2014/main" id="{528DBB20-8907-91B1-7AC6-7E07FC0AF155}"/>
              </a:ext>
            </a:extLst>
          </p:cNvPr>
          <p:cNvSpPr>
            <a:spLocks noGrp="1"/>
          </p:cNvSpPr>
          <p:nvPr>
            <p:ph idx="1"/>
          </p:nvPr>
        </p:nvSpPr>
        <p:spPr>
          <a:xfrm>
            <a:off x="1097280" y="2108201"/>
            <a:ext cx="5195031" cy="3760891"/>
          </a:xfrm>
        </p:spPr>
        <p:txBody>
          <a:bodyPr>
            <a:normAutofit/>
          </a:bodyPr>
          <a:lstStyle/>
          <a:p>
            <a:pPr>
              <a:lnSpc>
                <a:spcPct val="100000"/>
              </a:lnSpc>
              <a:spcBef>
                <a:spcPts val="600"/>
              </a:spcBef>
            </a:pPr>
            <a:r>
              <a:rPr lang="en-US" sz="2400" dirty="0"/>
              <a:t>Orange %&gt;%</a:t>
            </a:r>
          </a:p>
          <a:p>
            <a:pPr>
              <a:lnSpc>
                <a:spcPct val="100000"/>
              </a:lnSpc>
              <a:spcBef>
                <a:spcPts val="600"/>
              </a:spcBef>
            </a:pPr>
            <a:r>
              <a:rPr lang="en-US" sz="2400" dirty="0"/>
              <a:t>        </a:t>
            </a:r>
            <a:r>
              <a:rPr lang="en-US" sz="2400" dirty="0" err="1"/>
              <a:t>ggplot</a:t>
            </a:r>
            <a:r>
              <a:rPr lang="en-US" sz="2400" dirty="0"/>
              <a:t>(</a:t>
            </a:r>
            <a:r>
              <a:rPr lang="en-US" sz="2400" dirty="0" err="1"/>
              <a:t>aes</a:t>
            </a:r>
            <a:r>
              <a:rPr lang="en-US" sz="2400" dirty="0"/>
              <a:t>(</a:t>
            </a:r>
            <a:r>
              <a:rPr lang="en-US" sz="2400" dirty="0" err="1"/>
              <a:t>age,circumference</a:t>
            </a:r>
            <a:r>
              <a:rPr lang="en-US" sz="2400" dirty="0"/>
              <a:t>))+</a:t>
            </a:r>
          </a:p>
          <a:p>
            <a:pPr>
              <a:lnSpc>
                <a:spcPct val="100000"/>
              </a:lnSpc>
              <a:spcBef>
                <a:spcPts val="600"/>
              </a:spcBef>
            </a:pPr>
            <a:r>
              <a:rPr lang="en-US" sz="2400" dirty="0"/>
              <a:t>        </a:t>
            </a:r>
            <a:r>
              <a:rPr lang="en-US" sz="2400" dirty="0" err="1"/>
              <a:t>geom_point</a:t>
            </a:r>
            <a:r>
              <a:rPr lang="en-US" sz="2400" dirty="0"/>
              <a:t>()+</a:t>
            </a:r>
          </a:p>
          <a:p>
            <a:pPr>
              <a:lnSpc>
                <a:spcPct val="100000"/>
              </a:lnSpc>
              <a:spcBef>
                <a:spcPts val="600"/>
              </a:spcBef>
            </a:pPr>
            <a:r>
              <a:rPr lang="en-US" sz="2400" dirty="0"/>
              <a:t>        </a:t>
            </a:r>
            <a:r>
              <a:rPr lang="en-US" sz="2400" dirty="0" err="1"/>
              <a:t>geom_smooth</a:t>
            </a:r>
            <a:r>
              <a:rPr lang="en-US" sz="2400" dirty="0"/>
              <a:t>(method=</a:t>
            </a:r>
            <a:r>
              <a:rPr lang="en-US" sz="2400" dirty="0" err="1"/>
              <a:t>lm</a:t>
            </a:r>
            <a:r>
              <a:rPr lang="en-US" sz="2400" dirty="0"/>
              <a:t>).  </a:t>
            </a:r>
          </a:p>
        </p:txBody>
      </p:sp>
      <p:sp>
        <p:nvSpPr>
          <p:cNvPr id="4" name="TextBox 3">
            <a:extLst>
              <a:ext uri="{FF2B5EF4-FFF2-40B4-BE49-F238E27FC236}">
                <a16:creationId xmlns:a16="http://schemas.microsoft.com/office/drawing/2014/main" id="{11B7F28C-01BA-E928-7E76-BEFA9EC6100B}"/>
              </a:ext>
            </a:extLst>
          </p:cNvPr>
          <p:cNvSpPr txBox="1"/>
          <p:nvPr/>
        </p:nvSpPr>
        <p:spPr>
          <a:xfrm>
            <a:off x="6865034" y="2110154"/>
            <a:ext cx="4290646" cy="3896751"/>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608AC840-FD22-478D-AC79-4380F2F98DB3}"/>
              </a:ext>
            </a:extLst>
          </p:cNvPr>
          <p:cNvPicPr>
            <a:picLocks noChangeAspect="1"/>
          </p:cNvPicPr>
          <p:nvPr/>
        </p:nvPicPr>
        <p:blipFill>
          <a:blip r:embed="rId3"/>
          <a:stretch>
            <a:fillRect/>
          </a:stretch>
        </p:blipFill>
        <p:spPr>
          <a:xfrm>
            <a:off x="6292312" y="2430997"/>
            <a:ext cx="4863368" cy="3438095"/>
          </a:xfrm>
          <a:prstGeom prst="rect">
            <a:avLst/>
          </a:prstGeom>
        </p:spPr>
      </p:pic>
    </p:spTree>
    <p:extLst>
      <p:ext uri="{BB962C8B-B14F-4D97-AF65-F5344CB8AC3E}">
        <p14:creationId xmlns:p14="http://schemas.microsoft.com/office/powerpoint/2010/main" val="2646106763"/>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2447</TotalTime>
  <Words>3573</Words>
  <Application>Microsoft Office PowerPoint</Application>
  <PresentationFormat>Widescreen</PresentationFormat>
  <Paragraphs>421</Paragraphs>
  <Slides>58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Aldhabi</vt:lpstr>
      <vt:lpstr>Bahnschrift Condensed</vt:lpstr>
      <vt:lpstr>Bookman Old Style</vt:lpstr>
      <vt:lpstr>Calibri</vt:lpstr>
      <vt:lpstr>Franklin Gothic Book</vt:lpstr>
      <vt:lpstr>1_RetrospectVTI</vt:lpstr>
      <vt:lpstr>بسم الله الرحمن الرحيم</vt:lpstr>
      <vt:lpstr>Introduction to ggplot2 with RStudio: A step by step approach</vt:lpstr>
      <vt:lpstr>“The simple graph has brought more information to the data analyst’s mind than any other device.” </vt:lpstr>
      <vt:lpstr>Objective and Plan</vt:lpstr>
      <vt:lpstr>Some useful ressources</vt:lpstr>
      <vt:lpstr>Ressources</vt:lpstr>
      <vt:lpstr>The idea behind ggplot2</vt:lpstr>
      <vt:lpstr>data+mapping+geoms</vt:lpstr>
      <vt:lpstr>geom_point+geom_smooth</vt:lpstr>
      <vt:lpstr>Facet_wrap +filter</vt:lpstr>
      <vt:lpstr>Adding an aes: the colour geom_point+geom_smooth+them_bw+labs</vt:lpstr>
      <vt:lpstr>Filtering, Facetting and adding variables  1st glimpls: filtering and geom_point</vt:lpstr>
      <vt:lpstr>adding vars to the story: aes()</vt:lpstr>
      <vt:lpstr>simple geom_line() </vt:lpstr>
      <vt:lpstr>Multiple lines: separate circumference by colour +labs+them_bw</vt:lpstr>
      <vt:lpstr>Multiple lines:  two separate variables</vt:lpstr>
      <vt:lpstr>Multiple lines annotate+labs+them_light</vt:lpstr>
      <vt:lpstr>geom_bar +drop_na()+coord_flip()</vt:lpstr>
      <vt:lpstr>Geom_bar fct_infreq(): arrange the categories by frequency</vt:lpstr>
      <vt:lpstr>Be cairful when dropping NAs</vt:lpstr>
      <vt:lpstr>Extreme values</vt:lpstr>
      <vt:lpstr>Removing some extreme values filter()</vt:lpstr>
      <vt:lpstr>Add more vars to  the plot</vt:lpstr>
      <vt:lpstr> geom_histogram()  binwidh = ...  </vt:lpstr>
      <vt:lpstr>geom_histogram()  binwidh = ...</vt:lpstr>
      <vt:lpstr>geom_smooth(formula=y~poly(x,2)…</vt:lpstr>
      <vt:lpstr>Show the equation on the plot: stat_poly_eq()</vt:lpstr>
      <vt:lpstr>box_plot ():  plotting categorical against numeric variables</vt:lpstr>
      <vt:lpstr>geom_density()</vt:lpstr>
      <vt:lpstr>Superposed density plots</vt:lpstr>
      <vt:lpstr>Comprehensive example nbre1.  using geom_density to illustrate the t-test results</vt:lpstr>
      <vt:lpstr>T-test results</vt:lpstr>
      <vt:lpstr>1st comprehensive example Plotting the difference: geom_density</vt:lpstr>
      <vt:lpstr>T-test: plotting the difference</vt:lpstr>
      <vt:lpstr>Comprehensive example nbre2 geom_point + geom_density + more layers</vt:lpstr>
      <vt:lpstr>divide the scatter dote into two parts</vt:lpstr>
      <vt:lpstr>geom_density_2d()</vt:lpstr>
      <vt:lpstr>geom_abline</vt:lpstr>
      <vt:lpstr>Setting up vs mapping :  the colour, the shape and the transparency</vt:lpstr>
      <vt:lpstr>geom_histogram</vt:lpstr>
      <vt:lpstr>geom_histogram</vt:lpstr>
      <vt:lpstr>geom_histogram +position=“identity”, alpha=…</vt:lpstr>
      <vt:lpstr>geom_histogram +position=“dodge”</vt:lpstr>
      <vt:lpstr>Comprehensive example nbre 3 (mpg) geom_bar()  +after_stat(), coord_cartesian</vt:lpstr>
      <vt:lpstr>geom_bar</vt:lpstr>
      <vt:lpstr>What if I want the percentage instead of the count?</vt:lpstr>
      <vt:lpstr>To concatenate the y axes</vt:lpstr>
      <vt:lpstr>transform y: scale_y_continuous(trans=‘log’)</vt:lpstr>
      <vt:lpstr>geom_density() and after_stat()</vt:lpstr>
      <vt:lpstr>geom_jitter()  + stat_summary()</vt:lpstr>
      <vt:lpstr>geom_jitter() Add width = 0.2 to separate the classes</vt:lpstr>
      <vt:lpstr>geom_jitter() Add stat_summary to show the mean or the median</vt:lpstr>
      <vt:lpstr>Series Specify the frequency of a series</vt:lpstr>
      <vt:lpstr>Specify a window in a series</vt:lpstr>
      <vt:lpstr>Specify a window in a series</vt:lpstr>
      <vt:lpstr>Specify a subset in a series</vt:lpstr>
      <vt:lpstr>PowerPoint Presentation</vt:lpstr>
      <vt:lpstr>صالح بوعبد الله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BOUABDALLAH Salah</dc:creator>
  <cp:lastModifiedBy>BOUABDALLAH Salah</cp:lastModifiedBy>
  <cp:revision>8</cp:revision>
  <dcterms:created xsi:type="dcterms:W3CDTF">2022-11-27T10:43:12Z</dcterms:created>
  <dcterms:modified xsi:type="dcterms:W3CDTF">2022-12-02T01:33:40Z</dcterms:modified>
</cp:coreProperties>
</file>